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26"/>
  </p:notesMasterIdLst>
  <p:handoutMasterIdLst>
    <p:handoutMasterId r:id="rId27"/>
  </p:handoutMasterIdLst>
  <p:sldIdLst>
    <p:sldId id="256" r:id="rId2"/>
    <p:sldId id="280" r:id="rId3"/>
    <p:sldId id="272" r:id="rId4"/>
    <p:sldId id="273" r:id="rId5"/>
    <p:sldId id="274" r:id="rId6"/>
    <p:sldId id="265" r:id="rId7"/>
    <p:sldId id="257" r:id="rId8"/>
    <p:sldId id="258" r:id="rId9"/>
    <p:sldId id="259" r:id="rId10"/>
    <p:sldId id="260" r:id="rId11"/>
    <p:sldId id="276" r:id="rId12"/>
    <p:sldId id="261" r:id="rId13"/>
    <p:sldId id="262" r:id="rId14"/>
    <p:sldId id="277" r:id="rId15"/>
    <p:sldId id="278" r:id="rId16"/>
    <p:sldId id="279" r:id="rId17"/>
    <p:sldId id="267" r:id="rId18"/>
    <p:sldId id="269" r:id="rId19"/>
    <p:sldId id="268" r:id="rId20"/>
    <p:sldId id="270" r:id="rId21"/>
    <p:sldId id="264" r:id="rId22"/>
    <p:sldId id="282" r:id="rId23"/>
    <p:sldId id="281" r:id="rId24"/>
    <p:sldId id="271" r:id="rId25"/>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0B09E0AA-E6A6-49F3-B92A-13C1712B8F90}" type="datetimeFigureOut">
              <a:rPr lang="en-US" smtClean="0"/>
              <a:t>8/30/2018</a:t>
            </a:fld>
            <a:endParaRPr lang="en-US"/>
          </a:p>
        </p:txBody>
      </p:sp>
      <p:sp>
        <p:nvSpPr>
          <p:cNvPr id="4" name="Footer Placeholder 3"/>
          <p:cNvSpPr>
            <a:spLocks noGrp="1"/>
          </p:cNvSpPr>
          <p:nvPr>
            <p:ph type="ftr" sz="quarter" idx="2"/>
          </p:nvPr>
        </p:nvSpPr>
        <p:spPr>
          <a:xfrm>
            <a:off x="0" y="8847139"/>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9"/>
            <a:ext cx="2971800" cy="465137"/>
          </a:xfrm>
          <a:prstGeom prst="rect">
            <a:avLst/>
          </a:prstGeom>
        </p:spPr>
        <p:txBody>
          <a:bodyPr vert="horz" lIns="91440" tIns="45720" rIns="91440" bIns="45720" rtlCol="0" anchor="b"/>
          <a:lstStyle>
            <a:lvl1pPr algn="r">
              <a:defRPr sz="1200"/>
            </a:lvl1pPr>
          </a:lstStyle>
          <a:p>
            <a:fld id="{52D33A17-9933-40FC-A63A-9C2E957BEEF0}" type="slidenum">
              <a:rPr lang="en-US" smtClean="0"/>
              <a:t>‹#›</a:t>
            </a:fld>
            <a:endParaRPr lang="en-US"/>
          </a:p>
        </p:txBody>
      </p:sp>
    </p:spTree>
    <p:extLst>
      <p:ext uri="{BB962C8B-B14F-4D97-AF65-F5344CB8AC3E}">
        <p14:creationId xmlns:p14="http://schemas.microsoft.com/office/powerpoint/2010/main" val="4045974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446525A8-75F3-4113-BF35-AAE397A3286E}" type="datetimeFigureOut">
              <a:rPr lang="en-US" smtClean="0"/>
              <a:pPr/>
              <a:t>8/29/2018</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4"/>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5693"/>
          </a:xfrm>
          <a:prstGeom prst="rect">
            <a:avLst/>
          </a:prstGeom>
        </p:spPr>
        <p:txBody>
          <a:bodyPr vert="horz" lIns="91440" tIns="45720" rIns="91440" bIns="45720" rtlCol="0" anchor="b"/>
          <a:lstStyle>
            <a:lvl1pPr algn="r">
              <a:defRPr sz="1200"/>
            </a:lvl1pPr>
          </a:lstStyle>
          <a:p>
            <a:fld id="{1B899999-B285-4514-9980-AA7BA767DA20}" type="slidenum">
              <a:rPr lang="en-US" smtClean="0"/>
              <a:pPr/>
              <a:t>‹#›</a:t>
            </a:fld>
            <a:endParaRPr lang="en-US"/>
          </a:p>
        </p:txBody>
      </p:sp>
    </p:spTree>
    <p:extLst>
      <p:ext uri="{BB962C8B-B14F-4D97-AF65-F5344CB8AC3E}">
        <p14:creationId xmlns:p14="http://schemas.microsoft.com/office/powerpoint/2010/main" val="1634832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899999-B285-4514-9980-AA7BA767DA20}" type="slidenum">
              <a:rPr lang="en-US" smtClean="0"/>
              <a:pPr/>
              <a:t>1</a:t>
            </a:fld>
            <a:endParaRPr lang="en-US"/>
          </a:p>
        </p:txBody>
      </p:sp>
    </p:spTree>
    <p:extLst>
      <p:ext uri="{BB962C8B-B14F-4D97-AF65-F5344CB8AC3E}">
        <p14:creationId xmlns:p14="http://schemas.microsoft.com/office/powerpoint/2010/main" val="360312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899999-B285-4514-9980-AA7BA767DA20}" type="slidenum">
              <a:rPr lang="en-US" smtClean="0"/>
              <a:pPr/>
              <a:t>7</a:t>
            </a:fld>
            <a:endParaRPr lang="en-US"/>
          </a:p>
        </p:txBody>
      </p:sp>
    </p:spTree>
    <p:extLst>
      <p:ext uri="{BB962C8B-B14F-4D97-AF65-F5344CB8AC3E}">
        <p14:creationId xmlns:p14="http://schemas.microsoft.com/office/powerpoint/2010/main" val="1205151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system that we are using in 3rd grade is based on positive reinforcement and is linked to our school wide behavior management system using the behavior matrix. The behavior matrix divides the school into setting (classroom, hallway, bathroom, cafeteria, etc). Each setting displays the expectations of the students. </a:t>
            </a:r>
            <a:endParaRPr lang="en-US" dirty="0"/>
          </a:p>
        </p:txBody>
      </p:sp>
      <p:sp>
        <p:nvSpPr>
          <p:cNvPr id="4" name="Slide Number Placeholder 3"/>
          <p:cNvSpPr>
            <a:spLocks noGrp="1"/>
          </p:cNvSpPr>
          <p:nvPr>
            <p:ph type="sldNum" sz="quarter" idx="10"/>
          </p:nvPr>
        </p:nvSpPr>
        <p:spPr/>
        <p:txBody>
          <a:bodyPr/>
          <a:lstStyle/>
          <a:p>
            <a:fld id="{1B899999-B285-4514-9980-AA7BA767DA20}" type="slidenum">
              <a:rPr lang="en-US" smtClean="0"/>
              <a:pPr/>
              <a:t>13</a:t>
            </a:fld>
            <a:endParaRPr lang="en-US"/>
          </a:p>
        </p:txBody>
      </p:sp>
    </p:spTree>
    <p:extLst>
      <p:ext uri="{BB962C8B-B14F-4D97-AF65-F5344CB8AC3E}">
        <p14:creationId xmlns:p14="http://schemas.microsoft.com/office/powerpoint/2010/main" val="27541264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821099A2-8D1B-45EC-8CAB-2013A7D8DEF4}" type="datetimeFigureOut">
              <a:rPr lang="en-US" smtClean="0"/>
              <a:pPr/>
              <a:t>8/29/2018</a:t>
            </a:fld>
            <a:endParaRPr lang="en-US"/>
          </a:p>
        </p:txBody>
      </p:sp>
      <p:sp>
        <p:nvSpPr>
          <p:cNvPr id="5" name="Footer Placeholder 4"/>
          <p:cNvSpPr>
            <a:spLocks noGrp="1"/>
          </p:cNvSpPr>
          <p:nvPr>
            <p:ph type="ftr" sz="quarter" idx="11"/>
          </p:nvPr>
        </p:nvSpPr>
        <p:spPr>
          <a:xfrm>
            <a:off x="2743973" y="5870576"/>
            <a:ext cx="3932137" cy="377825"/>
          </a:xfrm>
        </p:spPr>
        <p:txBody>
          <a:bodyPr/>
          <a:lstStyle/>
          <a:p>
            <a:endParaRPr lang="en-US"/>
          </a:p>
        </p:txBody>
      </p:sp>
      <p:sp>
        <p:nvSpPr>
          <p:cNvPr id="6" name="Slide Number Placeholder 5"/>
          <p:cNvSpPr>
            <a:spLocks noGrp="1"/>
          </p:cNvSpPr>
          <p:nvPr>
            <p:ph type="sldNum" sz="quarter" idx="12"/>
          </p:nvPr>
        </p:nvSpPr>
        <p:spPr>
          <a:xfrm>
            <a:off x="8040685" y="5870576"/>
            <a:ext cx="417516" cy="377825"/>
          </a:xfrm>
        </p:spPr>
        <p:txBody>
          <a:bodyPr/>
          <a:lstStyle/>
          <a:p>
            <a:fld id="{FD76A697-9D43-44F8-A6E0-5D5F426B69F2}" type="slidenum">
              <a:rPr lang="en-US" smtClean="0"/>
              <a:pPr/>
              <a:t>‹#›</a:t>
            </a:fld>
            <a:endParaRPr lang="en-US"/>
          </a:p>
        </p:txBody>
      </p:sp>
    </p:spTree>
    <p:extLst>
      <p:ext uri="{BB962C8B-B14F-4D97-AF65-F5344CB8AC3E}">
        <p14:creationId xmlns:p14="http://schemas.microsoft.com/office/powerpoint/2010/main" val="1845611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1099A2-8D1B-45EC-8CAB-2013A7D8DEF4}" type="datetimeFigureOut">
              <a:rPr lang="en-US" smtClean="0"/>
              <a:pPr/>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6A697-9D43-44F8-A6E0-5D5F426B69F2}" type="slidenum">
              <a:rPr lang="en-US" smtClean="0"/>
              <a:pPr/>
              <a:t>‹#›</a:t>
            </a:fld>
            <a:endParaRPr lang="en-US"/>
          </a:p>
        </p:txBody>
      </p:sp>
    </p:spTree>
    <p:extLst>
      <p:ext uri="{BB962C8B-B14F-4D97-AF65-F5344CB8AC3E}">
        <p14:creationId xmlns:p14="http://schemas.microsoft.com/office/powerpoint/2010/main" val="2693362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1099A2-8D1B-45EC-8CAB-2013A7D8DEF4}"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6A697-9D43-44F8-A6E0-5D5F426B69F2}" type="slidenum">
              <a:rPr lang="en-US" smtClean="0"/>
              <a:pPr/>
              <a:t>‹#›</a:t>
            </a:fld>
            <a:endParaRPr lang="en-US"/>
          </a:p>
        </p:txBody>
      </p:sp>
    </p:spTree>
    <p:extLst>
      <p:ext uri="{BB962C8B-B14F-4D97-AF65-F5344CB8AC3E}">
        <p14:creationId xmlns:p14="http://schemas.microsoft.com/office/powerpoint/2010/main" val="827021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1099A2-8D1B-45EC-8CAB-2013A7D8DEF4}"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6A697-9D43-44F8-A6E0-5D5F426B69F2}" type="slidenum">
              <a:rPr lang="en-US" smtClean="0"/>
              <a:pPr/>
              <a:t>‹#›</a:t>
            </a:fld>
            <a:endParaRPr lang="en-US"/>
          </a:p>
        </p:txBody>
      </p:sp>
    </p:spTree>
    <p:extLst>
      <p:ext uri="{BB962C8B-B14F-4D97-AF65-F5344CB8AC3E}">
        <p14:creationId xmlns:p14="http://schemas.microsoft.com/office/powerpoint/2010/main" val="3487069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1099A2-8D1B-45EC-8CAB-2013A7D8DEF4}"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6A697-9D43-44F8-A6E0-5D5F426B69F2}" type="slidenum">
              <a:rPr lang="en-US" smtClean="0"/>
              <a:pPr/>
              <a:t>‹#›</a:t>
            </a:fld>
            <a:endParaRPr lang="en-US"/>
          </a:p>
        </p:txBody>
      </p:sp>
    </p:spTree>
    <p:extLst>
      <p:ext uri="{BB962C8B-B14F-4D97-AF65-F5344CB8AC3E}">
        <p14:creationId xmlns:p14="http://schemas.microsoft.com/office/powerpoint/2010/main" val="1462252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1099A2-8D1B-45EC-8CAB-2013A7D8DEF4}"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6A697-9D43-44F8-A6E0-5D5F426B69F2}" type="slidenum">
              <a:rPr lang="en-US" smtClean="0"/>
              <a:pPr/>
              <a:t>‹#›</a:t>
            </a:fld>
            <a:endParaRPr lang="en-US"/>
          </a:p>
        </p:txBody>
      </p:sp>
    </p:spTree>
    <p:extLst>
      <p:ext uri="{BB962C8B-B14F-4D97-AF65-F5344CB8AC3E}">
        <p14:creationId xmlns:p14="http://schemas.microsoft.com/office/powerpoint/2010/main" val="2345034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1099A2-8D1B-45EC-8CAB-2013A7D8DEF4}"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6A697-9D43-44F8-A6E0-5D5F426B69F2}" type="slidenum">
              <a:rPr lang="en-US" smtClean="0"/>
              <a:pPr/>
              <a:t>‹#›</a:t>
            </a:fld>
            <a:endParaRPr lang="en-US"/>
          </a:p>
        </p:txBody>
      </p:sp>
    </p:spTree>
    <p:extLst>
      <p:ext uri="{BB962C8B-B14F-4D97-AF65-F5344CB8AC3E}">
        <p14:creationId xmlns:p14="http://schemas.microsoft.com/office/powerpoint/2010/main" val="1867683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1099A2-8D1B-45EC-8CAB-2013A7D8DEF4}"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6A697-9D43-44F8-A6E0-5D5F426B69F2}" type="slidenum">
              <a:rPr lang="en-US" smtClean="0"/>
              <a:pPr/>
              <a:t>‹#›</a:t>
            </a:fld>
            <a:endParaRPr lang="en-US"/>
          </a:p>
        </p:txBody>
      </p:sp>
    </p:spTree>
    <p:extLst>
      <p:ext uri="{BB962C8B-B14F-4D97-AF65-F5344CB8AC3E}">
        <p14:creationId xmlns:p14="http://schemas.microsoft.com/office/powerpoint/2010/main" val="2629235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1099A2-8D1B-45EC-8CAB-2013A7D8DEF4}"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6A697-9D43-44F8-A6E0-5D5F426B69F2}" type="slidenum">
              <a:rPr lang="en-US" smtClean="0"/>
              <a:pPr/>
              <a:t>‹#›</a:t>
            </a:fld>
            <a:endParaRPr lang="en-US"/>
          </a:p>
        </p:txBody>
      </p:sp>
    </p:spTree>
    <p:extLst>
      <p:ext uri="{BB962C8B-B14F-4D97-AF65-F5344CB8AC3E}">
        <p14:creationId xmlns:p14="http://schemas.microsoft.com/office/powerpoint/2010/main" val="4268381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1099A2-8D1B-45EC-8CAB-2013A7D8DEF4}"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6A697-9D43-44F8-A6E0-5D5F426B69F2}" type="slidenum">
              <a:rPr lang="en-US" smtClean="0"/>
              <a:pPr/>
              <a:t>‹#›</a:t>
            </a:fld>
            <a:endParaRPr lang="en-US"/>
          </a:p>
        </p:txBody>
      </p:sp>
    </p:spTree>
    <p:extLst>
      <p:ext uri="{BB962C8B-B14F-4D97-AF65-F5344CB8AC3E}">
        <p14:creationId xmlns:p14="http://schemas.microsoft.com/office/powerpoint/2010/main" val="610908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1099A2-8D1B-45EC-8CAB-2013A7D8DEF4}"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6A697-9D43-44F8-A6E0-5D5F426B69F2}" type="slidenum">
              <a:rPr lang="en-US" smtClean="0"/>
              <a:pPr/>
              <a:t>‹#›</a:t>
            </a:fld>
            <a:endParaRPr lang="en-US"/>
          </a:p>
        </p:txBody>
      </p:sp>
    </p:spTree>
    <p:extLst>
      <p:ext uri="{BB962C8B-B14F-4D97-AF65-F5344CB8AC3E}">
        <p14:creationId xmlns:p14="http://schemas.microsoft.com/office/powerpoint/2010/main" val="3485358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1099A2-8D1B-45EC-8CAB-2013A7D8DEF4}" type="datetimeFigureOut">
              <a:rPr lang="en-US" smtClean="0"/>
              <a:pPr/>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6A697-9D43-44F8-A6E0-5D5F426B69F2}" type="slidenum">
              <a:rPr lang="en-US" smtClean="0"/>
              <a:pPr/>
              <a:t>‹#›</a:t>
            </a:fld>
            <a:endParaRPr lang="en-US"/>
          </a:p>
        </p:txBody>
      </p:sp>
    </p:spTree>
    <p:extLst>
      <p:ext uri="{BB962C8B-B14F-4D97-AF65-F5344CB8AC3E}">
        <p14:creationId xmlns:p14="http://schemas.microsoft.com/office/powerpoint/2010/main" val="112275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1099A2-8D1B-45EC-8CAB-2013A7D8DEF4}" type="datetimeFigureOut">
              <a:rPr lang="en-US" smtClean="0"/>
              <a:pPr/>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76A697-9D43-44F8-A6E0-5D5F426B69F2}" type="slidenum">
              <a:rPr lang="en-US" smtClean="0"/>
              <a:pPr/>
              <a:t>‹#›</a:t>
            </a:fld>
            <a:endParaRPr lang="en-US"/>
          </a:p>
        </p:txBody>
      </p:sp>
    </p:spTree>
    <p:extLst>
      <p:ext uri="{BB962C8B-B14F-4D97-AF65-F5344CB8AC3E}">
        <p14:creationId xmlns:p14="http://schemas.microsoft.com/office/powerpoint/2010/main" val="2022609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1099A2-8D1B-45EC-8CAB-2013A7D8DEF4}" type="datetimeFigureOut">
              <a:rPr lang="en-US" smtClean="0"/>
              <a:pPr/>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76A697-9D43-44F8-A6E0-5D5F426B69F2}" type="slidenum">
              <a:rPr lang="en-US" smtClean="0"/>
              <a:pPr/>
              <a:t>‹#›</a:t>
            </a:fld>
            <a:endParaRPr lang="en-US"/>
          </a:p>
        </p:txBody>
      </p:sp>
    </p:spTree>
    <p:extLst>
      <p:ext uri="{BB962C8B-B14F-4D97-AF65-F5344CB8AC3E}">
        <p14:creationId xmlns:p14="http://schemas.microsoft.com/office/powerpoint/2010/main" val="220599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821099A2-8D1B-45EC-8CAB-2013A7D8DEF4}" type="datetimeFigureOut">
              <a:rPr lang="en-US" smtClean="0"/>
              <a:pPr/>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76A697-9D43-44F8-A6E0-5D5F426B69F2}" type="slidenum">
              <a:rPr lang="en-US" smtClean="0"/>
              <a:pPr/>
              <a:t>‹#›</a:t>
            </a:fld>
            <a:endParaRPr lang="en-US"/>
          </a:p>
        </p:txBody>
      </p:sp>
    </p:spTree>
    <p:extLst>
      <p:ext uri="{BB962C8B-B14F-4D97-AF65-F5344CB8AC3E}">
        <p14:creationId xmlns:p14="http://schemas.microsoft.com/office/powerpoint/2010/main" val="2507234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1099A2-8D1B-45EC-8CAB-2013A7D8DEF4}" type="datetimeFigureOut">
              <a:rPr lang="en-US" smtClean="0"/>
              <a:pPr/>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6A697-9D43-44F8-A6E0-5D5F426B69F2}" type="slidenum">
              <a:rPr lang="en-US" smtClean="0"/>
              <a:pPr/>
              <a:t>‹#›</a:t>
            </a:fld>
            <a:endParaRPr lang="en-US"/>
          </a:p>
        </p:txBody>
      </p:sp>
    </p:spTree>
    <p:extLst>
      <p:ext uri="{BB962C8B-B14F-4D97-AF65-F5344CB8AC3E}">
        <p14:creationId xmlns:p14="http://schemas.microsoft.com/office/powerpoint/2010/main" val="1611503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1099A2-8D1B-45EC-8CAB-2013A7D8DEF4}" type="datetimeFigureOut">
              <a:rPr lang="en-US" smtClean="0"/>
              <a:pPr/>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6A697-9D43-44F8-A6E0-5D5F426B69F2}" type="slidenum">
              <a:rPr lang="en-US" smtClean="0"/>
              <a:pPr/>
              <a:t>‹#›</a:t>
            </a:fld>
            <a:endParaRPr lang="en-US"/>
          </a:p>
        </p:txBody>
      </p:sp>
    </p:spTree>
    <p:extLst>
      <p:ext uri="{BB962C8B-B14F-4D97-AF65-F5344CB8AC3E}">
        <p14:creationId xmlns:p14="http://schemas.microsoft.com/office/powerpoint/2010/main" val="1152007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21099A2-8D1B-45EC-8CAB-2013A7D8DEF4}" type="datetimeFigureOut">
              <a:rPr lang="en-US" smtClean="0"/>
              <a:pPr/>
              <a:t>8/29/2018</a:t>
            </a:fld>
            <a:endParaRPr lang="en-US"/>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D76A697-9D43-44F8-A6E0-5D5F426B69F2}" type="slidenum">
              <a:rPr lang="en-US" smtClean="0"/>
              <a:pPr/>
              <a:t>‹#›</a:t>
            </a:fld>
            <a:endParaRPr lang="en-US"/>
          </a:p>
        </p:txBody>
      </p:sp>
    </p:spTree>
    <p:extLst>
      <p:ext uri="{BB962C8B-B14F-4D97-AF65-F5344CB8AC3E}">
        <p14:creationId xmlns:p14="http://schemas.microsoft.com/office/powerpoint/2010/main" val="3179371133"/>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georgiastandards.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mailto:redwinek@fultonschools.org"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barbiegirlrdh@yahoo.com" TargetMode="External"/><Relationship Id="rId2" Type="http://schemas.openxmlformats.org/officeDocument/2006/relationships/hyperlink" Target="https://mrsredwines3rdgradeclass20182019.shutterfly.com/"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mailto:caztotten@m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2838451"/>
          </a:xfrm>
        </p:spPr>
        <p:txBody>
          <a:bodyPr>
            <a:noAutofit/>
          </a:bodyPr>
          <a:lstStyle/>
          <a:p>
            <a:r>
              <a:rPr lang="en-US" sz="6000" b="1" dirty="0" smtClean="0">
                <a:latin typeface="Arial Rounded MT Bold" pitchFamily="34" charset="0"/>
              </a:rPr>
              <a:t>WELCOME TO </a:t>
            </a:r>
            <a:br>
              <a:rPr lang="en-US" sz="6000" b="1" dirty="0" smtClean="0">
                <a:latin typeface="Arial Rounded MT Bold" pitchFamily="34" charset="0"/>
              </a:rPr>
            </a:br>
            <a:r>
              <a:rPr lang="en-US" sz="6000" b="1" dirty="0" smtClean="0">
                <a:latin typeface="Arial Rounded MT Bold" pitchFamily="34" charset="0"/>
              </a:rPr>
              <a:t>3rd GRADE </a:t>
            </a:r>
            <a:br>
              <a:rPr lang="en-US" sz="6000" b="1" dirty="0" smtClean="0">
                <a:latin typeface="Arial Rounded MT Bold" pitchFamily="34" charset="0"/>
              </a:rPr>
            </a:br>
            <a:r>
              <a:rPr lang="en-US" sz="6000" b="1" dirty="0" smtClean="0">
                <a:latin typeface="Arial Rounded MT Bold" pitchFamily="34" charset="0"/>
              </a:rPr>
              <a:t>AT HFES! </a:t>
            </a:r>
            <a:br>
              <a:rPr lang="en-US" sz="6000" b="1" dirty="0" smtClean="0">
                <a:latin typeface="Arial Rounded MT Bold" pitchFamily="34" charset="0"/>
              </a:rPr>
            </a:br>
            <a:r>
              <a:rPr lang="en-US" sz="6000" b="1" dirty="0" smtClean="0">
                <a:latin typeface="Arial Rounded MT Bold" pitchFamily="34" charset="0"/>
              </a:rPr>
              <a:t>2018-2019</a:t>
            </a:r>
            <a:endParaRPr lang="en-US" sz="6000" b="1" dirty="0">
              <a:latin typeface="Arial Rounded MT Bold" pitchFamily="34" charset="0"/>
            </a:endParaRPr>
          </a:p>
        </p:txBody>
      </p:sp>
      <p:sp>
        <p:nvSpPr>
          <p:cNvPr id="3" name="Subtitle 2"/>
          <p:cNvSpPr>
            <a:spLocks noGrp="1"/>
          </p:cNvSpPr>
          <p:nvPr>
            <p:ph type="subTitle" idx="1"/>
          </p:nvPr>
        </p:nvSpPr>
        <p:spPr>
          <a:xfrm>
            <a:off x="1371600" y="4343400"/>
            <a:ext cx="6400800" cy="2286000"/>
          </a:xfrm>
        </p:spPr>
        <p:txBody>
          <a:bodyPr>
            <a:normAutofit/>
          </a:bodyPr>
          <a:lstStyle/>
          <a:p>
            <a:r>
              <a:rPr lang="en-US" dirty="0" smtClean="0">
                <a:latin typeface="Arial Rounded MT Bold" pitchFamily="34" charset="0"/>
              </a:rPr>
              <a:t>Mrs. Kristi Redwine</a:t>
            </a:r>
            <a:endParaRPr lang="en-US" dirty="0">
              <a:latin typeface="Arial Rounded MT Bold" pitchFamily="34" charset="0"/>
            </a:endParaRPr>
          </a:p>
        </p:txBody>
      </p:sp>
      <p:pic>
        <p:nvPicPr>
          <p:cNvPr id="5" name="Picture 4"/>
          <p:cNvPicPr>
            <a:picLocks noChangeAspect="1"/>
          </p:cNvPicPr>
          <p:nvPr/>
        </p:nvPicPr>
        <p:blipFill>
          <a:blip r:embed="rId3"/>
          <a:stretch>
            <a:fillRect/>
          </a:stretch>
        </p:blipFill>
        <p:spPr>
          <a:xfrm>
            <a:off x="228600" y="2514600"/>
            <a:ext cx="4054793" cy="24574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397" y="228600"/>
            <a:ext cx="7772400" cy="1456267"/>
          </a:xfrm>
        </p:spPr>
        <p:txBody>
          <a:bodyPr>
            <a:normAutofit/>
          </a:bodyPr>
          <a:lstStyle/>
          <a:p>
            <a:r>
              <a:rPr lang="en-US" sz="4000" b="1" dirty="0" smtClean="0"/>
              <a:t>Grading Policy</a:t>
            </a:r>
            <a:endParaRPr lang="en-US" sz="4000" b="1" dirty="0"/>
          </a:p>
        </p:txBody>
      </p:sp>
      <p:sp>
        <p:nvSpPr>
          <p:cNvPr id="3" name="Content Placeholder 2"/>
          <p:cNvSpPr>
            <a:spLocks noGrp="1"/>
          </p:cNvSpPr>
          <p:nvPr>
            <p:ph idx="1"/>
          </p:nvPr>
        </p:nvSpPr>
        <p:spPr/>
        <p:txBody>
          <a:bodyPr>
            <a:noAutofit/>
          </a:bodyPr>
          <a:lstStyle/>
          <a:p>
            <a:r>
              <a:rPr lang="en-US" sz="2400" dirty="0" smtClean="0"/>
              <a:t>All grades will be posted on the (HAC) Home Access Center for you to view throughout the year. Grades 3-5 will be using a Standards Based Report Card.</a:t>
            </a:r>
          </a:p>
          <a:p>
            <a:r>
              <a:rPr lang="en-US" sz="2400" dirty="0" smtClean="0"/>
              <a:t>If you have not received your ID or password please see Mrs. Julia with a valid ID to receive this information.</a:t>
            </a:r>
          </a:p>
          <a:p>
            <a:r>
              <a:rPr lang="en-US" sz="2400" dirty="0" smtClean="0"/>
              <a:t>Grades:</a:t>
            </a:r>
          </a:p>
          <a:p>
            <a:pPr lvl="1"/>
            <a:r>
              <a:rPr lang="en-US" sz="2000" dirty="0" smtClean="0"/>
              <a:t>Assessments and </a:t>
            </a:r>
            <a:r>
              <a:rPr lang="en-US" sz="2000" dirty="0"/>
              <a:t>Performance Assessments : </a:t>
            </a:r>
            <a:r>
              <a:rPr lang="en-US" sz="2000" dirty="0" smtClean="0"/>
              <a:t>30</a:t>
            </a:r>
            <a:r>
              <a:rPr lang="en-US" sz="2000" dirty="0" smtClean="0"/>
              <a:t>% </a:t>
            </a:r>
            <a:endParaRPr lang="en-US" sz="2000" dirty="0" smtClean="0"/>
          </a:p>
          <a:p>
            <a:pPr lvl="1"/>
            <a:r>
              <a:rPr lang="en-US" sz="2000" dirty="0" smtClean="0"/>
              <a:t>Quizzes: </a:t>
            </a:r>
            <a:r>
              <a:rPr lang="en-US" sz="2000" dirty="0" smtClean="0"/>
              <a:t>25% </a:t>
            </a:r>
          </a:p>
          <a:p>
            <a:pPr lvl="1"/>
            <a:r>
              <a:rPr lang="en-US" sz="2000" dirty="0" smtClean="0"/>
              <a:t>Classwork/Projects </a:t>
            </a:r>
            <a:r>
              <a:rPr lang="en-US" sz="2000" dirty="0" smtClean="0"/>
              <a:t>: </a:t>
            </a:r>
            <a:r>
              <a:rPr lang="en-US" sz="2000" dirty="0" smtClean="0"/>
              <a:t>45</a:t>
            </a:r>
            <a:r>
              <a:rPr lang="en-US" sz="2000" dirty="0" smtClean="0"/>
              <a:t>% </a:t>
            </a:r>
          </a:p>
          <a:p>
            <a:pPr marL="457200" lvl="1" indent="0">
              <a:buNone/>
            </a:pPr>
            <a:endParaRPr lang="en-US" sz="2000" dirty="0" smtClean="0"/>
          </a:p>
        </p:txBody>
      </p:sp>
      <p:pic>
        <p:nvPicPr>
          <p:cNvPr id="4" name="Picture 3"/>
          <p:cNvPicPr>
            <a:picLocks noChangeAspect="1"/>
          </p:cNvPicPr>
          <p:nvPr/>
        </p:nvPicPr>
        <p:blipFill>
          <a:blip r:embed="rId2"/>
          <a:stretch>
            <a:fillRect/>
          </a:stretch>
        </p:blipFill>
        <p:spPr>
          <a:xfrm>
            <a:off x="5334000" y="5033963"/>
            <a:ext cx="3028950" cy="151447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Grading Policy Continued</a:t>
            </a:r>
            <a:endParaRPr lang="en-US" sz="4000" dirty="0"/>
          </a:p>
        </p:txBody>
      </p:sp>
      <p:sp>
        <p:nvSpPr>
          <p:cNvPr id="3" name="Content Placeholder 2"/>
          <p:cNvSpPr>
            <a:spLocks noGrp="1"/>
          </p:cNvSpPr>
          <p:nvPr>
            <p:ph idx="1"/>
          </p:nvPr>
        </p:nvSpPr>
        <p:spPr/>
        <p:txBody>
          <a:bodyPr>
            <a:normAutofit fontScale="92500" lnSpcReduction="10000"/>
          </a:bodyPr>
          <a:lstStyle/>
          <a:p>
            <a:r>
              <a:rPr lang="en-US" sz="2800" dirty="0" smtClean="0"/>
              <a:t>Make Up Work: If your child is absent, they will make up their classwork on the day they return to school. </a:t>
            </a:r>
          </a:p>
          <a:p>
            <a:r>
              <a:rPr lang="en-US" sz="2800" dirty="0" smtClean="0"/>
              <a:t>Late Work: Students will lose 2 points per day that the assignment is late- 10 point max (5 days late). If the student does not put their name on their paper- they will also lose 5 points. </a:t>
            </a:r>
          </a:p>
          <a:p>
            <a:r>
              <a:rPr lang="en-US" sz="2800" dirty="0" smtClean="0"/>
              <a:t>Not completed work: Will be entered in to HAC as an NHI (Not Handed In), this is the equivalent to a 50%. Students will be reminded of any missing assignments. </a:t>
            </a:r>
            <a:endParaRPr lang="en-US" sz="2800" dirty="0"/>
          </a:p>
        </p:txBody>
      </p:sp>
      <p:pic>
        <p:nvPicPr>
          <p:cNvPr id="4" name="Picture 3"/>
          <p:cNvPicPr>
            <a:picLocks noChangeAspect="1"/>
          </p:cNvPicPr>
          <p:nvPr/>
        </p:nvPicPr>
        <p:blipFill>
          <a:blip r:embed="rId2"/>
          <a:stretch>
            <a:fillRect/>
          </a:stretch>
        </p:blipFill>
        <p:spPr>
          <a:xfrm>
            <a:off x="7010400" y="381000"/>
            <a:ext cx="1739981" cy="1684868"/>
          </a:xfrm>
          <a:prstGeom prst="rect">
            <a:avLst/>
          </a:prstGeom>
        </p:spPr>
      </p:pic>
    </p:spTree>
    <p:extLst>
      <p:ext uri="{BB962C8B-B14F-4D97-AF65-F5344CB8AC3E}">
        <p14:creationId xmlns:p14="http://schemas.microsoft.com/office/powerpoint/2010/main" val="2621137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Standardized Testing</a:t>
            </a:r>
            <a:endParaRPr lang="en-US" sz="4000" dirty="0"/>
          </a:p>
        </p:txBody>
      </p:sp>
      <p:sp>
        <p:nvSpPr>
          <p:cNvPr id="3" name="Content Placeholder 2"/>
          <p:cNvSpPr>
            <a:spLocks noGrp="1"/>
          </p:cNvSpPr>
          <p:nvPr>
            <p:ph idx="1"/>
          </p:nvPr>
        </p:nvSpPr>
        <p:spPr/>
        <p:txBody>
          <a:bodyPr>
            <a:normAutofit fontScale="92500" lnSpcReduction="10000"/>
          </a:bodyPr>
          <a:lstStyle/>
          <a:p>
            <a:r>
              <a:rPr lang="en-US" sz="3200" dirty="0" smtClean="0"/>
              <a:t>ITBS is October 22-26</a:t>
            </a:r>
            <a:r>
              <a:rPr lang="en-US" sz="3200" baseline="30000" dirty="0" smtClean="0"/>
              <a:t>th</a:t>
            </a:r>
            <a:r>
              <a:rPr lang="en-US" sz="3200" dirty="0" smtClean="0"/>
              <a:t>. </a:t>
            </a:r>
          </a:p>
          <a:p>
            <a:r>
              <a:rPr lang="en-US" sz="3200" dirty="0" smtClean="0"/>
              <a:t>Georgia Milestones is April 11</a:t>
            </a:r>
            <a:r>
              <a:rPr lang="en-US" sz="3200" baseline="30000" dirty="0" smtClean="0"/>
              <a:t>th</a:t>
            </a:r>
            <a:r>
              <a:rPr lang="en-US" sz="3200" dirty="0" smtClean="0"/>
              <a:t>-May 25</a:t>
            </a:r>
            <a:r>
              <a:rPr lang="en-US" sz="3200" baseline="30000" dirty="0" smtClean="0"/>
              <a:t>th</a:t>
            </a:r>
            <a:r>
              <a:rPr lang="en-US" sz="3200" dirty="0" smtClean="0"/>
              <a:t>.</a:t>
            </a:r>
          </a:p>
          <a:p>
            <a:r>
              <a:rPr lang="en-US" sz="3200" dirty="0" smtClean="0"/>
              <a:t>FastBridge Universal Screener- Fall, Winter, and Spring</a:t>
            </a:r>
          </a:p>
          <a:p>
            <a:r>
              <a:rPr lang="en-US" sz="3200" dirty="0" smtClean="0"/>
              <a:t>During these weeks students will not have any homework. Please allow them to get plenty of sleep, a good dinner, and a good breakfast! </a:t>
            </a:r>
            <a:r>
              <a:rPr lang="en-US" sz="3200" dirty="0" smtClean="0">
                <a:sym typeface="Wingdings" pitchFamily="2" charset="2"/>
              </a:rPr>
              <a:t></a:t>
            </a:r>
            <a:endParaRPr lang="en-US" sz="3200" dirty="0"/>
          </a:p>
        </p:txBody>
      </p:sp>
      <p:pic>
        <p:nvPicPr>
          <p:cNvPr id="4" name="Picture 3"/>
          <p:cNvPicPr>
            <a:picLocks noChangeAspect="1"/>
          </p:cNvPicPr>
          <p:nvPr/>
        </p:nvPicPr>
        <p:blipFill>
          <a:blip r:embed="rId2"/>
          <a:stretch>
            <a:fillRect/>
          </a:stretch>
        </p:blipFill>
        <p:spPr>
          <a:xfrm>
            <a:off x="6324600" y="266171"/>
            <a:ext cx="2143125" cy="214312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772400" cy="1456267"/>
          </a:xfrm>
        </p:spPr>
        <p:txBody>
          <a:bodyPr>
            <a:normAutofit/>
          </a:bodyPr>
          <a:lstStyle/>
          <a:p>
            <a:r>
              <a:rPr lang="en-US" sz="4000" b="1" dirty="0" smtClean="0"/>
              <a:t>Positive Behavior- High 5!</a:t>
            </a:r>
            <a:r>
              <a:rPr lang="en-US" b="1" dirty="0" smtClean="0"/>
              <a:t/>
            </a:r>
            <a:br>
              <a:rPr lang="en-US" b="1" dirty="0" smtClean="0"/>
            </a:br>
            <a:endParaRPr lang="en-US" sz="4000" b="1" dirty="0"/>
          </a:p>
        </p:txBody>
      </p:sp>
      <p:sp>
        <p:nvSpPr>
          <p:cNvPr id="4" name="Content Placeholder 2"/>
          <p:cNvSpPr>
            <a:spLocks noGrp="1"/>
          </p:cNvSpPr>
          <p:nvPr>
            <p:ph idx="1"/>
          </p:nvPr>
        </p:nvSpPr>
        <p:spPr/>
        <p:txBody>
          <a:bodyPr>
            <a:noAutofit/>
          </a:bodyPr>
          <a:lstStyle/>
          <a:p>
            <a:r>
              <a:rPr lang="en-US" sz="2800" dirty="0" smtClean="0"/>
              <a:t>Whole Group: The students work for class gems, once they fill the jar up, then they vote on a class reward. </a:t>
            </a:r>
          </a:p>
          <a:p>
            <a:r>
              <a:rPr lang="en-US" sz="2800" dirty="0" smtClean="0"/>
              <a:t>Table Groups: The students work as a table team to earn gems. Once the table fills up their jar, they vote on a table reward. </a:t>
            </a:r>
          </a:p>
          <a:p>
            <a:r>
              <a:rPr lang="en-US" sz="2800" dirty="0" smtClean="0"/>
              <a:t>Individual: The students move their clips up the High 5 chart- when they reach High 5, I wear their clip for the day. After 3 High 5’s they get a prize from the Treasure Box. </a:t>
            </a:r>
            <a:r>
              <a:rPr lang="en-US" sz="2800" dirty="0" smtClean="0">
                <a:sym typeface="Wingdings" panose="05000000000000000000" pitchFamily="2" charset="2"/>
              </a:rPr>
              <a:t> </a:t>
            </a:r>
          </a:p>
          <a:p>
            <a:r>
              <a:rPr lang="en-US" sz="2800" dirty="0" smtClean="0">
                <a:sym typeface="Wingdings" panose="05000000000000000000" pitchFamily="2" charset="2"/>
              </a:rPr>
              <a:t>PBIS- Eagle Points ( class and individual)</a:t>
            </a:r>
            <a:endParaRPr lang="en-US" sz="2800" dirty="0"/>
          </a:p>
        </p:txBody>
      </p:sp>
      <p:pic>
        <p:nvPicPr>
          <p:cNvPr id="3" name="Picture 2"/>
          <p:cNvPicPr>
            <a:picLocks noChangeAspect="1"/>
          </p:cNvPicPr>
          <p:nvPr/>
        </p:nvPicPr>
        <p:blipFill>
          <a:blip r:embed="rId3"/>
          <a:stretch>
            <a:fillRect/>
          </a:stretch>
        </p:blipFill>
        <p:spPr>
          <a:xfrm>
            <a:off x="6705600" y="304800"/>
            <a:ext cx="1976438" cy="89087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950" y="304800"/>
            <a:ext cx="8053450" cy="1456267"/>
          </a:xfrm>
        </p:spPr>
        <p:txBody>
          <a:bodyPr>
            <a:normAutofit/>
          </a:bodyPr>
          <a:lstStyle/>
          <a:p>
            <a:r>
              <a:rPr lang="en-US" sz="4000" dirty="0" smtClean="0"/>
              <a:t>International Baccalaureate (IB) </a:t>
            </a:r>
            <a:endParaRPr lang="en-US" sz="4000" dirty="0"/>
          </a:p>
        </p:txBody>
      </p:sp>
      <p:pic>
        <p:nvPicPr>
          <p:cNvPr id="4" name="Content Placeholder 3"/>
          <p:cNvPicPr>
            <a:picLocks noGrp="1" noChangeAspect="1"/>
          </p:cNvPicPr>
          <p:nvPr>
            <p:ph idx="1"/>
          </p:nvPr>
        </p:nvPicPr>
        <p:blipFill>
          <a:blip r:embed="rId2"/>
          <a:stretch>
            <a:fillRect/>
          </a:stretch>
        </p:blipFill>
        <p:spPr>
          <a:xfrm>
            <a:off x="2590800" y="2209800"/>
            <a:ext cx="3904317" cy="3429530"/>
          </a:xfrm>
          <a:prstGeom prst="rect">
            <a:avLst/>
          </a:prstGeom>
        </p:spPr>
      </p:pic>
      <p:sp>
        <p:nvSpPr>
          <p:cNvPr id="5" name="TextBox 4"/>
          <p:cNvSpPr txBox="1"/>
          <p:nvPr/>
        </p:nvSpPr>
        <p:spPr>
          <a:xfrm>
            <a:off x="480950" y="1642621"/>
            <a:ext cx="2109849" cy="4124206"/>
          </a:xfrm>
          <a:prstGeom prst="rect">
            <a:avLst/>
          </a:prstGeom>
          <a:noFill/>
        </p:spPr>
        <p:txBody>
          <a:bodyPr wrap="square" rtlCol="0">
            <a:spAutoFit/>
          </a:bodyPr>
          <a:lstStyle/>
          <a:p>
            <a:r>
              <a:rPr lang="en-US" sz="2800" b="1" dirty="0">
                <a:solidFill>
                  <a:schemeClr val="accent1"/>
                </a:solidFill>
              </a:rPr>
              <a:t>Attitudes</a:t>
            </a:r>
          </a:p>
          <a:p>
            <a:pPr marL="285750" indent="-285750">
              <a:buFont typeface="Arial" panose="020B0604020202020204" pitchFamily="34" charset="0"/>
              <a:buChar char="•"/>
            </a:pPr>
            <a:r>
              <a:rPr lang="en-US" b="1" dirty="0">
                <a:latin typeface="Batang" panose="02030600000101010101" pitchFamily="18" charset="-127"/>
                <a:ea typeface="Batang" panose="02030600000101010101" pitchFamily="18" charset="-127"/>
              </a:rPr>
              <a:t>Appreciation</a:t>
            </a:r>
          </a:p>
          <a:p>
            <a:pPr marL="285750" indent="-285750">
              <a:buFont typeface="Arial" panose="020B0604020202020204" pitchFamily="34" charset="0"/>
              <a:buChar char="•"/>
            </a:pPr>
            <a:r>
              <a:rPr lang="en-US" b="1" dirty="0">
                <a:latin typeface="Batang" panose="02030600000101010101" pitchFamily="18" charset="-127"/>
                <a:ea typeface="Batang" panose="02030600000101010101" pitchFamily="18" charset="-127"/>
              </a:rPr>
              <a:t>Commitment</a:t>
            </a:r>
          </a:p>
          <a:p>
            <a:pPr marL="285750" indent="-285750">
              <a:buFont typeface="Arial" panose="020B0604020202020204" pitchFamily="34" charset="0"/>
              <a:buChar char="•"/>
            </a:pPr>
            <a:r>
              <a:rPr lang="en-US" b="1" dirty="0">
                <a:latin typeface="Batang" panose="02030600000101010101" pitchFamily="18" charset="-127"/>
                <a:ea typeface="Batang" panose="02030600000101010101" pitchFamily="18" charset="-127"/>
              </a:rPr>
              <a:t>Confidence</a:t>
            </a:r>
          </a:p>
          <a:p>
            <a:pPr marL="285750" indent="-285750">
              <a:buFont typeface="Arial" panose="020B0604020202020204" pitchFamily="34" charset="0"/>
              <a:buChar char="•"/>
            </a:pPr>
            <a:r>
              <a:rPr lang="en-US" b="1" dirty="0">
                <a:latin typeface="Batang" panose="02030600000101010101" pitchFamily="18" charset="-127"/>
                <a:ea typeface="Batang" panose="02030600000101010101" pitchFamily="18" charset="-127"/>
              </a:rPr>
              <a:t>Cooperation</a:t>
            </a:r>
          </a:p>
          <a:p>
            <a:pPr marL="285750" indent="-285750">
              <a:buFont typeface="Arial" panose="020B0604020202020204" pitchFamily="34" charset="0"/>
              <a:buChar char="•"/>
            </a:pPr>
            <a:r>
              <a:rPr lang="en-US" b="1" dirty="0">
                <a:latin typeface="Batang" panose="02030600000101010101" pitchFamily="18" charset="-127"/>
                <a:ea typeface="Batang" panose="02030600000101010101" pitchFamily="18" charset="-127"/>
              </a:rPr>
              <a:t>Creativity</a:t>
            </a:r>
          </a:p>
          <a:p>
            <a:pPr marL="285750" indent="-285750">
              <a:buFont typeface="Arial" panose="020B0604020202020204" pitchFamily="34" charset="0"/>
              <a:buChar char="•"/>
            </a:pPr>
            <a:r>
              <a:rPr lang="en-US" b="1" dirty="0">
                <a:latin typeface="Batang" panose="02030600000101010101" pitchFamily="18" charset="-127"/>
                <a:ea typeface="Batang" panose="02030600000101010101" pitchFamily="18" charset="-127"/>
              </a:rPr>
              <a:t>Curiosity</a:t>
            </a:r>
          </a:p>
          <a:p>
            <a:pPr marL="285750" indent="-285750">
              <a:buFont typeface="Arial" panose="020B0604020202020204" pitchFamily="34" charset="0"/>
              <a:buChar char="•"/>
            </a:pPr>
            <a:r>
              <a:rPr lang="en-US" b="1" dirty="0">
                <a:latin typeface="Batang" panose="02030600000101010101" pitchFamily="18" charset="-127"/>
                <a:ea typeface="Batang" panose="02030600000101010101" pitchFamily="18" charset="-127"/>
              </a:rPr>
              <a:t>Empathy</a:t>
            </a:r>
          </a:p>
          <a:p>
            <a:pPr marL="285750" indent="-285750">
              <a:buFont typeface="Arial" panose="020B0604020202020204" pitchFamily="34" charset="0"/>
              <a:buChar char="•"/>
            </a:pPr>
            <a:r>
              <a:rPr lang="en-US" b="1" dirty="0">
                <a:latin typeface="Batang" panose="02030600000101010101" pitchFamily="18" charset="-127"/>
                <a:ea typeface="Batang" panose="02030600000101010101" pitchFamily="18" charset="-127"/>
              </a:rPr>
              <a:t>Enthusiasm</a:t>
            </a:r>
          </a:p>
          <a:p>
            <a:pPr marL="285750" indent="-285750">
              <a:buFont typeface="Arial" panose="020B0604020202020204" pitchFamily="34" charset="0"/>
              <a:buChar char="•"/>
            </a:pPr>
            <a:r>
              <a:rPr lang="en-US" b="1" dirty="0">
                <a:latin typeface="Batang" panose="02030600000101010101" pitchFamily="18" charset="-127"/>
                <a:ea typeface="Batang" panose="02030600000101010101" pitchFamily="18" charset="-127"/>
              </a:rPr>
              <a:t>Independence</a:t>
            </a:r>
          </a:p>
          <a:p>
            <a:pPr marL="285750" indent="-285750">
              <a:buFont typeface="Arial" panose="020B0604020202020204" pitchFamily="34" charset="0"/>
              <a:buChar char="•"/>
            </a:pPr>
            <a:r>
              <a:rPr lang="en-US" b="1" dirty="0">
                <a:latin typeface="Batang" panose="02030600000101010101" pitchFamily="18" charset="-127"/>
                <a:ea typeface="Batang" panose="02030600000101010101" pitchFamily="18" charset="-127"/>
              </a:rPr>
              <a:t>Integrity</a:t>
            </a:r>
          </a:p>
          <a:p>
            <a:pPr marL="285750" indent="-285750">
              <a:buFont typeface="Arial" panose="020B0604020202020204" pitchFamily="34" charset="0"/>
              <a:buChar char="•"/>
            </a:pPr>
            <a:r>
              <a:rPr lang="en-US" b="1" dirty="0">
                <a:latin typeface="Batang" panose="02030600000101010101" pitchFamily="18" charset="-127"/>
                <a:ea typeface="Batang" panose="02030600000101010101" pitchFamily="18" charset="-127"/>
              </a:rPr>
              <a:t>Respect</a:t>
            </a:r>
          </a:p>
          <a:p>
            <a:pPr marL="285750" indent="-285750">
              <a:buFont typeface="Arial" panose="020B0604020202020204" pitchFamily="34" charset="0"/>
              <a:buChar char="•"/>
            </a:pPr>
            <a:r>
              <a:rPr lang="en-US" b="1" dirty="0">
                <a:latin typeface="Batang" panose="02030600000101010101" pitchFamily="18" charset="-127"/>
                <a:ea typeface="Batang" panose="02030600000101010101" pitchFamily="18" charset="-127"/>
              </a:rPr>
              <a:t>Tolerance</a:t>
            </a:r>
          </a:p>
          <a:p>
            <a:endParaRPr lang="en-US" dirty="0"/>
          </a:p>
        </p:txBody>
      </p:sp>
      <p:sp>
        <p:nvSpPr>
          <p:cNvPr id="6" name="TextBox 5"/>
          <p:cNvSpPr txBox="1"/>
          <p:nvPr/>
        </p:nvSpPr>
        <p:spPr>
          <a:xfrm>
            <a:off x="6858000" y="1638235"/>
            <a:ext cx="2133600" cy="4001095"/>
          </a:xfrm>
          <a:prstGeom prst="rect">
            <a:avLst/>
          </a:prstGeom>
          <a:noFill/>
        </p:spPr>
        <p:txBody>
          <a:bodyPr wrap="square" rtlCol="0">
            <a:spAutoFit/>
          </a:bodyPr>
          <a:lstStyle/>
          <a:p>
            <a:r>
              <a:rPr lang="en-US" sz="2800" dirty="0">
                <a:solidFill>
                  <a:schemeClr val="accent1"/>
                </a:solidFill>
              </a:rPr>
              <a:t>Learner </a:t>
            </a:r>
            <a:r>
              <a:rPr lang="en-US" sz="2800" dirty="0" smtClean="0">
                <a:solidFill>
                  <a:schemeClr val="accent1"/>
                </a:solidFill>
              </a:rPr>
              <a:t>Profiles</a:t>
            </a:r>
            <a:endParaRPr lang="en-US" sz="2800" dirty="0">
              <a:solidFill>
                <a:schemeClr val="accent1"/>
              </a:solidFill>
            </a:endParaRPr>
          </a:p>
          <a:p>
            <a:pPr marL="285750" indent="-285750">
              <a:buFont typeface="Arial" panose="020B0604020202020204" pitchFamily="34" charset="0"/>
              <a:buChar char="•"/>
            </a:pPr>
            <a:r>
              <a:rPr lang="en-US" b="1" dirty="0">
                <a:latin typeface="Batang" panose="02030600000101010101" pitchFamily="18" charset="-127"/>
                <a:ea typeface="Batang" panose="02030600000101010101" pitchFamily="18" charset="-127"/>
              </a:rPr>
              <a:t>Caring</a:t>
            </a:r>
          </a:p>
          <a:p>
            <a:pPr marL="285750" indent="-285750">
              <a:buFont typeface="Arial" panose="020B0604020202020204" pitchFamily="34" charset="0"/>
              <a:buChar char="•"/>
            </a:pPr>
            <a:r>
              <a:rPr lang="en-US" b="1" dirty="0">
                <a:latin typeface="Batang" panose="02030600000101010101" pitchFamily="18" charset="-127"/>
                <a:ea typeface="Batang" panose="02030600000101010101" pitchFamily="18" charset="-127"/>
              </a:rPr>
              <a:t>Communicator</a:t>
            </a:r>
          </a:p>
          <a:p>
            <a:pPr marL="285750" indent="-285750">
              <a:buFont typeface="Arial" panose="020B0604020202020204" pitchFamily="34" charset="0"/>
              <a:buChar char="•"/>
            </a:pPr>
            <a:r>
              <a:rPr lang="en-US" b="1" dirty="0">
                <a:latin typeface="Batang" panose="02030600000101010101" pitchFamily="18" charset="-127"/>
                <a:ea typeface="Batang" panose="02030600000101010101" pitchFamily="18" charset="-127"/>
              </a:rPr>
              <a:t>Inquirer</a:t>
            </a:r>
          </a:p>
          <a:p>
            <a:pPr marL="285750" indent="-285750">
              <a:buFont typeface="Arial" panose="020B0604020202020204" pitchFamily="34" charset="0"/>
              <a:buChar char="•"/>
            </a:pPr>
            <a:r>
              <a:rPr lang="en-US" b="1" dirty="0">
                <a:latin typeface="Batang" panose="02030600000101010101" pitchFamily="18" charset="-127"/>
                <a:ea typeface="Batang" panose="02030600000101010101" pitchFamily="18" charset="-127"/>
              </a:rPr>
              <a:t>Knowledgeable</a:t>
            </a:r>
          </a:p>
          <a:p>
            <a:pPr marL="285750" indent="-285750">
              <a:buFont typeface="Arial" panose="020B0604020202020204" pitchFamily="34" charset="0"/>
              <a:buChar char="•"/>
            </a:pPr>
            <a:r>
              <a:rPr lang="en-US" b="1" dirty="0">
                <a:latin typeface="Batang" panose="02030600000101010101" pitchFamily="18" charset="-127"/>
                <a:ea typeface="Batang" panose="02030600000101010101" pitchFamily="18" charset="-127"/>
              </a:rPr>
              <a:t>Open-minded</a:t>
            </a:r>
          </a:p>
          <a:p>
            <a:pPr marL="285750" indent="-285750">
              <a:buFont typeface="Arial" panose="020B0604020202020204" pitchFamily="34" charset="0"/>
              <a:buChar char="•"/>
            </a:pPr>
            <a:r>
              <a:rPr lang="en-US" b="1" dirty="0">
                <a:latin typeface="Batang" panose="02030600000101010101" pitchFamily="18" charset="-127"/>
                <a:ea typeface="Batang" panose="02030600000101010101" pitchFamily="18" charset="-127"/>
              </a:rPr>
              <a:t>Principled</a:t>
            </a:r>
          </a:p>
          <a:p>
            <a:pPr marL="285750" indent="-285750">
              <a:buFont typeface="Arial" panose="020B0604020202020204" pitchFamily="34" charset="0"/>
              <a:buChar char="•"/>
            </a:pPr>
            <a:r>
              <a:rPr lang="en-US" b="1" dirty="0">
                <a:latin typeface="Batang" panose="02030600000101010101" pitchFamily="18" charset="-127"/>
                <a:ea typeface="Batang" panose="02030600000101010101" pitchFamily="18" charset="-127"/>
              </a:rPr>
              <a:t>Reflective</a:t>
            </a:r>
          </a:p>
          <a:p>
            <a:pPr marL="285750" indent="-285750">
              <a:buFont typeface="Arial" panose="020B0604020202020204" pitchFamily="34" charset="0"/>
              <a:buChar char="•"/>
            </a:pPr>
            <a:r>
              <a:rPr lang="en-US" b="1" dirty="0">
                <a:latin typeface="Batang" panose="02030600000101010101" pitchFamily="18" charset="-127"/>
                <a:ea typeface="Batang" panose="02030600000101010101" pitchFamily="18" charset="-127"/>
              </a:rPr>
              <a:t>Risk-taker</a:t>
            </a:r>
          </a:p>
          <a:p>
            <a:pPr marL="285750" indent="-285750">
              <a:buFont typeface="Arial" panose="020B0604020202020204" pitchFamily="34" charset="0"/>
              <a:buChar char="•"/>
            </a:pPr>
            <a:r>
              <a:rPr lang="en-US" b="1" dirty="0">
                <a:latin typeface="Batang" panose="02030600000101010101" pitchFamily="18" charset="-127"/>
                <a:ea typeface="Batang" panose="02030600000101010101" pitchFamily="18" charset="-127"/>
              </a:rPr>
              <a:t>Thinker</a:t>
            </a:r>
          </a:p>
          <a:p>
            <a:pPr marL="285750" indent="-285750">
              <a:buFont typeface="Arial" panose="020B0604020202020204" pitchFamily="34" charset="0"/>
              <a:buChar char="•"/>
            </a:pPr>
            <a:r>
              <a:rPr lang="en-US" b="1" dirty="0">
                <a:latin typeface="Batang" panose="02030600000101010101" pitchFamily="18" charset="-127"/>
                <a:ea typeface="Batang" panose="02030600000101010101" pitchFamily="18" charset="-127"/>
              </a:rPr>
              <a:t>Balanced</a:t>
            </a:r>
          </a:p>
          <a:p>
            <a:endParaRPr lang="en-US" dirty="0"/>
          </a:p>
        </p:txBody>
      </p:sp>
    </p:spTree>
    <p:extLst>
      <p:ext uri="{BB962C8B-B14F-4D97-AF65-F5344CB8AC3E}">
        <p14:creationId xmlns:p14="http://schemas.microsoft.com/office/powerpoint/2010/main" val="4171240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I.B. Continued</a:t>
            </a:r>
          </a:p>
        </p:txBody>
      </p:sp>
      <p:sp>
        <p:nvSpPr>
          <p:cNvPr id="3" name="Content Placeholder 2"/>
          <p:cNvSpPr>
            <a:spLocks noGrp="1"/>
          </p:cNvSpPr>
          <p:nvPr>
            <p:ph idx="1"/>
          </p:nvPr>
        </p:nvSpPr>
        <p:spPr>
          <a:xfrm>
            <a:off x="457200" y="2438400"/>
            <a:ext cx="7772400" cy="3649133"/>
          </a:xfrm>
        </p:spPr>
        <p:txBody>
          <a:bodyPr>
            <a:normAutofit lnSpcReduction="10000"/>
          </a:bodyPr>
          <a:lstStyle/>
          <a:p>
            <a:pPr lvl="0" defTabSz="914400">
              <a:lnSpc>
                <a:spcPct val="120000"/>
              </a:lnSpc>
              <a:spcBef>
                <a:spcPts val="1000"/>
              </a:spcBef>
              <a:spcAft>
                <a:spcPts val="0"/>
              </a:spcAft>
              <a:buClr>
                <a:srgbClr val="B80E0F"/>
              </a:buClr>
              <a:buSzPct val="160000"/>
              <a:buFont typeface="Arial" panose="020B0604020202020204" pitchFamily="34" charset="0"/>
              <a:buChar char="•"/>
            </a:pPr>
            <a:r>
              <a:rPr lang="en-US" sz="1900" cap="all" dirty="0">
                <a:latin typeface="Calibri" panose="020F0502020204030204" pitchFamily="34" charset="0"/>
              </a:rPr>
              <a:t>Globally minded teaching </a:t>
            </a:r>
          </a:p>
          <a:p>
            <a:pPr lvl="0" defTabSz="914400">
              <a:lnSpc>
                <a:spcPct val="120000"/>
              </a:lnSpc>
              <a:spcBef>
                <a:spcPts val="1000"/>
              </a:spcBef>
              <a:spcAft>
                <a:spcPts val="0"/>
              </a:spcAft>
              <a:buClr>
                <a:srgbClr val="B80E0F"/>
              </a:buClr>
              <a:buSzPct val="160000"/>
              <a:buFont typeface="Arial" panose="020B0604020202020204" pitchFamily="34" charset="0"/>
              <a:buChar char="•"/>
            </a:pPr>
            <a:r>
              <a:rPr lang="en-US" sz="1900" cap="all" dirty="0">
                <a:latin typeface="Calibri" panose="020F0502020204030204" pitchFamily="34" charset="0"/>
              </a:rPr>
              <a:t>Transdisciplinary Themes</a:t>
            </a:r>
          </a:p>
          <a:p>
            <a:pPr lvl="0" defTabSz="914400">
              <a:lnSpc>
                <a:spcPct val="120000"/>
              </a:lnSpc>
              <a:spcBef>
                <a:spcPts val="1000"/>
              </a:spcBef>
              <a:spcAft>
                <a:spcPts val="0"/>
              </a:spcAft>
              <a:buClr>
                <a:srgbClr val="B80E0F"/>
              </a:buClr>
              <a:buSzPct val="160000"/>
              <a:buFont typeface="Arial" panose="020B0604020202020204" pitchFamily="34" charset="0"/>
              <a:buChar char="•"/>
            </a:pPr>
            <a:r>
              <a:rPr lang="en-US" sz="1900" cap="all" dirty="0">
                <a:latin typeface="Calibri" panose="020F0502020204030204" pitchFamily="34" charset="0"/>
              </a:rPr>
              <a:t>Who We Are</a:t>
            </a:r>
          </a:p>
          <a:p>
            <a:pPr lvl="0" defTabSz="914400">
              <a:lnSpc>
                <a:spcPct val="120000"/>
              </a:lnSpc>
              <a:spcBef>
                <a:spcPts val="1000"/>
              </a:spcBef>
              <a:spcAft>
                <a:spcPts val="0"/>
              </a:spcAft>
              <a:buClr>
                <a:srgbClr val="B80E0F"/>
              </a:buClr>
              <a:buSzPct val="160000"/>
              <a:buFont typeface="Arial" panose="020B0604020202020204" pitchFamily="34" charset="0"/>
              <a:buChar char="•"/>
            </a:pPr>
            <a:r>
              <a:rPr lang="en-US" sz="1900" cap="all" dirty="0">
                <a:latin typeface="Calibri" panose="020F0502020204030204" pitchFamily="34" charset="0"/>
              </a:rPr>
              <a:t>Where We Are In Place and Time</a:t>
            </a:r>
          </a:p>
          <a:p>
            <a:pPr lvl="0" defTabSz="914400">
              <a:lnSpc>
                <a:spcPct val="120000"/>
              </a:lnSpc>
              <a:spcBef>
                <a:spcPts val="1000"/>
              </a:spcBef>
              <a:spcAft>
                <a:spcPts val="0"/>
              </a:spcAft>
              <a:buClr>
                <a:srgbClr val="B80E0F"/>
              </a:buClr>
              <a:buSzPct val="160000"/>
              <a:buFont typeface="Arial" panose="020B0604020202020204" pitchFamily="34" charset="0"/>
              <a:buChar char="•"/>
            </a:pPr>
            <a:r>
              <a:rPr lang="en-US" sz="1900" cap="all" dirty="0">
                <a:latin typeface="Calibri" panose="020F0502020204030204" pitchFamily="34" charset="0"/>
              </a:rPr>
              <a:t>How We Express Ourselves</a:t>
            </a:r>
          </a:p>
          <a:p>
            <a:pPr lvl="0" defTabSz="914400">
              <a:lnSpc>
                <a:spcPct val="120000"/>
              </a:lnSpc>
              <a:spcBef>
                <a:spcPts val="1000"/>
              </a:spcBef>
              <a:spcAft>
                <a:spcPts val="0"/>
              </a:spcAft>
              <a:buClr>
                <a:srgbClr val="B80E0F"/>
              </a:buClr>
              <a:buSzPct val="160000"/>
              <a:buFont typeface="Arial" panose="020B0604020202020204" pitchFamily="34" charset="0"/>
              <a:buChar char="•"/>
            </a:pPr>
            <a:r>
              <a:rPr lang="en-US" sz="1900" cap="all" dirty="0">
                <a:latin typeface="Calibri" panose="020F0502020204030204" pitchFamily="34" charset="0"/>
              </a:rPr>
              <a:t>How the World Works</a:t>
            </a:r>
          </a:p>
          <a:p>
            <a:pPr lvl="0" defTabSz="914400">
              <a:lnSpc>
                <a:spcPct val="120000"/>
              </a:lnSpc>
              <a:spcBef>
                <a:spcPts val="1000"/>
              </a:spcBef>
              <a:spcAft>
                <a:spcPts val="0"/>
              </a:spcAft>
              <a:buClr>
                <a:srgbClr val="B80E0F"/>
              </a:buClr>
              <a:buSzPct val="160000"/>
              <a:buFont typeface="Arial" panose="020B0604020202020204" pitchFamily="34" charset="0"/>
              <a:buChar char="•"/>
            </a:pPr>
            <a:r>
              <a:rPr lang="en-US" sz="1900" cap="all" dirty="0">
                <a:latin typeface="Calibri" panose="020F0502020204030204" pitchFamily="34" charset="0"/>
              </a:rPr>
              <a:t>How WE Organize Ourselves</a:t>
            </a:r>
          </a:p>
          <a:p>
            <a:pPr lvl="0" defTabSz="914400">
              <a:lnSpc>
                <a:spcPct val="120000"/>
              </a:lnSpc>
              <a:spcBef>
                <a:spcPts val="1000"/>
              </a:spcBef>
              <a:spcAft>
                <a:spcPts val="0"/>
              </a:spcAft>
              <a:buClr>
                <a:srgbClr val="B80E0F"/>
              </a:buClr>
              <a:buSzPct val="160000"/>
              <a:buFont typeface="Arial" panose="020B0604020202020204" pitchFamily="34" charset="0"/>
              <a:buChar char="•"/>
            </a:pPr>
            <a:r>
              <a:rPr lang="en-US" sz="1900" cap="all" dirty="0" smtClean="0">
                <a:latin typeface="Calibri" panose="020F0502020204030204" pitchFamily="34" charset="0"/>
              </a:rPr>
              <a:t>Sharing The Planet</a:t>
            </a:r>
            <a:endParaRPr lang="en-US" sz="1900" cap="all" dirty="0">
              <a:solidFill>
                <a:prstClr val="black"/>
              </a:solidFill>
              <a:latin typeface="Calibri" panose="020F0502020204030204" pitchFamily="34" charset="0"/>
            </a:endParaRPr>
          </a:p>
          <a:p>
            <a:endParaRPr lang="en-US" dirty="0"/>
          </a:p>
        </p:txBody>
      </p:sp>
      <p:pic>
        <p:nvPicPr>
          <p:cNvPr id="4" name="Picture 3"/>
          <p:cNvPicPr>
            <a:picLocks noChangeAspect="1"/>
          </p:cNvPicPr>
          <p:nvPr/>
        </p:nvPicPr>
        <p:blipFill>
          <a:blip r:embed="rId2"/>
          <a:stretch>
            <a:fillRect/>
          </a:stretch>
        </p:blipFill>
        <p:spPr>
          <a:xfrm>
            <a:off x="5105400" y="2438400"/>
            <a:ext cx="3048000" cy="3054513"/>
          </a:xfrm>
          <a:prstGeom prst="rect">
            <a:avLst/>
          </a:prstGeom>
        </p:spPr>
      </p:pic>
    </p:spTree>
    <p:extLst>
      <p:ext uri="{BB962C8B-B14F-4D97-AF65-F5344CB8AC3E}">
        <p14:creationId xmlns:p14="http://schemas.microsoft.com/office/powerpoint/2010/main" val="5422991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451"/>
            <a:ext cx="7772400" cy="1456267"/>
          </a:xfrm>
        </p:spPr>
        <p:txBody>
          <a:bodyPr>
            <a:normAutofit/>
          </a:bodyPr>
          <a:lstStyle/>
          <a:p>
            <a:r>
              <a:rPr lang="en-US" sz="4800" dirty="0" smtClean="0"/>
              <a:t>Digital Citizenship</a:t>
            </a:r>
            <a:endParaRPr lang="en-US" sz="4800" dirty="0"/>
          </a:p>
        </p:txBody>
      </p:sp>
      <p:pic>
        <p:nvPicPr>
          <p:cNvPr id="4" name="Picture 3"/>
          <p:cNvPicPr>
            <a:picLocks noChangeAspect="1"/>
          </p:cNvPicPr>
          <p:nvPr/>
        </p:nvPicPr>
        <p:blipFill>
          <a:blip r:embed="rId2"/>
          <a:stretch>
            <a:fillRect/>
          </a:stretch>
        </p:blipFill>
        <p:spPr>
          <a:xfrm>
            <a:off x="762000" y="1737718"/>
            <a:ext cx="3017782" cy="4523624"/>
          </a:xfrm>
          <a:prstGeom prst="rect">
            <a:avLst/>
          </a:prstGeom>
        </p:spPr>
      </p:pic>
      <p:pic>
        <p:nvPicPr>
          <p:cNvPr id="11" name="Picture 10"/>
          <p:cNvPicPr>
            <a:picLocks noChangeAspect="1"/>
          </p:cNvPicPr>
          <p:nvPr/>
        </p:nvPicPr>
        <p:blipFill>
          <a:blip r:embed="rId3"/>
          <a:stretch>
            <a:fillRect/>
          </a:stretch>
        </p:blipFill>
        <p:spPr>
          <a:xfrm>
            <a:off x="3962400" y="1785168"/>
            <a:ext cx="4907705" cy="3993226"/>
          </a:xfrm>
          <a:prstGeom prst="rect">
            <a:avLst/>
          </a:prstGeom>
        </p:spPr>
      </p:pic>
      <p:pic>
        <p:nvPicPr>
          <p:cNvPr id="12" name="Picture 11"/>
          <p:cNvPicPr>
            <a:picLocks noChangeAspect="1"/>
          </p:cNvPicPr>
          <p:nvPr/>
        </p:nvPicPr>
        <p:blipFill>
          <a:blip r:embed="rId4"/>
          <a:stretch>
            <a:fillRect/>
          </a:stretch>
        </p:blipFill>
        <p:spPr>
          <a:xfrm>
            <a:off x="4191000" y="5740863"/>
            <a:ext cx="3487214" cy="621846"/>
          </a:xfrm>
          <a:prstGeom prst="rect">
            <a:avLst/>
          </a:prstGeom>
          <a:solidFill>
            <a:schemeClr val="tx1"/>
          </a:solidFill>
        </p:spPr>
      </p:pic>
    </p:spTree>
    <p:extLst>
      <p:ext uri="{BB962C8B-B14F-4D97-AF65-F5344CB8AC3E}">
        <p14:creationId xmlns:p14="http://schemas.microsoft.com/office/powerpoint/2010/main" val="2544135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1456267"/>
          </a:xfrm>
        </p:spPr>
        <p:txBody>
          <a:bodyPr>
            <a:normAutofit/>
          </a:bodyPr>
          <a:lstStyle/>
          <a:p>
            <a:r>
              <a:rPr lang="en-US" sz="4000" dirty="0" smtClean="0"/>
              <a:t>Math</a:t>
            </a:r>
            <a:endParaRPr lang="en-US" sz="4000" dirty="0"/>
          </a:p>
        </p:txBody>
      </p:sp>
      <p:sp>
        <p:nvSpPr>
          <p:cNvPr id="3" name="Content Placeholder 2"/>
          <p:cNvSpPr>
            <a:spLocks noGrp="1"/>
          </p:cNvSpPr>
          <p:nvPr>
            <p:ph idx="1"/>
          </p:nvPr>
        </p:nvSpPr>
        <p:spPr/>
        <p:txBody>
          <a:bodyPr>
            <a:noAutofit/>
          </a:bodyPr>
          <a:lstStyle/>
          <a:p>
            <a:r>
              <a:rPr lang="en-US" sz="2800" dirty="0" smtClean="0"/>
              <a:t>Rigor</a:t>
            </a:r>
          </a:p>
          <a:p>
            <a:r>
              <a:rPr lang="en-US" sz="2800" dirty="0" smtClean="0"/>
              <a:t>Explain what you are thinking. Using words, pictures, numbers, equations, etc.</a:t>
            </a:r>
          </a:p>
          <a:p>
            <a:r>
              <a:rPr lang="en-US" sz="2800" dirty="0" smtClean="0"/>
              <a:t>Depth of Knowledge</a:t>
            </a:r>
          </a:p>
          <a:p>
            <a:r>
              <a:rPr lang="en-US" sz="2800" dirty="0" smtClean="0"/>
              <a:t>Example: Allowing the students to try to figure it out first before coming together to discuss what they learned. </a:t>
            </a:r>
          </a:p>
          <a:p>
            <a:r>
              <a:rPr lang="en-US" sz="2800" dirty="0" smtClean="0"/>
              <a:t>The units are multiple concepts that build upon each other.</a:t>
            </a:r>
          </a:p>
          <a:p>
            <a:r>
              <a:rPr lang="en-US" sz="2800" dirty="0" smtClean="0"/>
              <a:t>We do use </a:t>
            </a:r>
            <a:r>
              <a:rPr lang="en-US" sz="2800" dirty="0" err="1" smtClean="0"/>
              <a:t>iReady</a:t>
            </a:r>
            <a:r>
              <a:rPr lang="en-US" sz="2800" dirty="0" smtClean="0"/>
              <a:t> Math.  </a:t>
            </a:r>
            <a:endParaRPr lang="en-US" sz="2800" dirty="0"/>
          </a:p>
        </p:txBody>
      </p:sp>
      <p:pic>
        <p:nvPicPr>
          <p:cNvPr id="4" name="Picture 3"/>
          <p:cNvPicPr>
            <a:picLocks noChangeAspect="1"/>
          </p:cNvPicPr>
          <p:nvPr/>
        </p:nvPicPr>
        <p:blipFill>
          <a:blip r:embed="rId2"/>
          <a:stretch>
            <a:fillRect/>
          </a:stretch>
        </p:blipFill>
        <p:spPr>
          <a:xfrm>
            <a:off x="6019800" y="208808"/>
            <a:ext cx="2438400" cy="188366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772400" cy="1456267"/>
          </a:xfrm>
        </p:spPr>
        <p:txBody>
          <a:bodyPr>
            <a:normAutofit/>
          </a:bodyPr>
          <a:lstStyle/>
          <a:p>
            <a:r>
              <a:rPr lang="en-US" sz="4000" dirty="0" smtClean="0"/>
              <a:t>Science</a:t>
            </a:r>
            <a:endParaRPr lang="en-US" sz="4000" dirty="0"/>
          </a:p>
        </p:txBody>
      </p:sp>
      <p:sp>
        <p:nvSpPr>
          <p:cNvPr id="3" name="Content Placeholder 2"/>
          <p:cNvSpPr>
            <a:spLocks noGrp="1"/>
          </p:cNvSpPr>
          <p:nvPr>
            <p:ph idx="1"/>
          </p:nvPr>
        </p:nvSpPr>
        <p:spPr/>
        <p:txBody>
          <a:bodyPr>
            <a:noAutofit/>
          </a:bodyPr>
          <a:lstStyle/>
          <a:p>
            <a:r>
              <a:rPr lang="en-US" sz="2800" dirty="0" smtClean="0"/>
              <a:t>There are five units in Third </a:t>
            </a:r>
            <a:r>
              <a:rPr lang="en-US" sz="2800" dirty="0"/>
              <a:t>G</a:t>
            </a:r>
            <a:r>
              <a:rPr lang="en-US" sz="2800" dirty="0" smtClean="0"/>
              <a:t>rade science.</a:t>
            </a:r>
          </a:p>
          <a:p>
            <a:pPr lvl="1"/>
            <a:r>
              <a:rPr lang="en-US" sz="2400" dirty="0" smtClean="0"/>
              <a:t>Habitats in Georgia</a:t>
            </a:r>
          </a:p>
          <a:p>
            <a:pPr lvl="1"/>
            <a:r>
              <a:rPr lang="en-US" sz="2400" dirty="0" smtClean="0"/>
              <a:t>Pollution and Conservation</a:t>
            </a:r>
          </a:p>
          <a:p>
            <a:pPr lvl="1"/>
            <a:r>
              <a:rPr lang="en-US" sz="2400" dirty="0" smtClean="0"/>
              <a:t>Rocks and Minerals</a:t>
            </a:r>
          </a:p>
          <a:p>
            <a:pPr lvl="1"/>
            <a:r>
              <a:rPr lang="en-US" sz="2400" dirty="0" smtClean="0"/>
              <a:t>Fossils</a:t>
            </a:r>
          </a:p>
          <a:p>
            <a:pPr lvl="1"/>
            <a:r>
              <a:rPr lang="en-US" sz="2400" dirty="0" smtClean="0"/>
              <a:t>Heat</a:t>
            </a:r>
          </a:p>
          <a:p>
            <a:r>
              <a:rPr lang="en-US" sz="2800" dirty="0" smtClean="0"/>
              <a:t>Science and Social Studies will be taught interchangeably throughout the year. </a:t>
            </a:r>
            <a:endParaRPr lang="en-US" sz="2800" dirty="0"/>
          </a:p>
        </p:txBody>
      </p:sp>
      <p:pic>
        <p:nvPicPr>
          <p:cNvPr id="4" name="Picture 3"/>
          <p:cNvPicPr>
            <a:picLocks noChangeAspect="1"/>
          </p:cNvPicPr>
          <p:nvPr/>
        </p:nvPicPr>
        <p:blipFill>
          <a:blip r:embed="rId2"/>
          <a:stretch>
            <a:fillRect/>
          </a:stretch>
        </p:blipFill>
        <p:spPr>
          <a:xfrm>
            <a:off x="5486400" y="2667001"/>
            <a:ext cx="2371196" cy="237119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1456267"/>
          </a:xfrm>
        </p:spPr>
        <p:txBody>
          <a:bodyPr>
            <a:normAutofit/>
          </a:bodyPr>
          <a:lstStyle/>
          <a:p>
            <a:r>
              <a:rPr lang="en-US" sz="3600" dirty="0" smtClean="0"/>
              <a:t>Literacy: Reading and Writing</a:t>
            </a:r>
            <a:endParaRPr lang="en-US" sz="3600" dirty="0"/>
          </a:p>
        </p:txBody>
      </p:sp>
      <p:sp>
        <p:nvSpPr>
          <p:cNvPr id="3" name="Content Placeholder 2"/>
          <p:cNvSpPr>
            <a:spLocks noGrp="1"/>
          </p:cNvSpPr>
          <p:nvPr>
            <p:ph idx="1"/>
          </p:nvPr>
        </p:nvSpPr>
        <p:spPr>
          <a:xfrm>
            <a:off x="457200" y="1295400"/>
            <a:ext cx="7772400" cy="3649133"/>
          </a:xfrm>
        </p:spPr>
        <p:txBody>
          <a:bodyPr>
            <a:normAutofit fontScale="25000" lnSpcReduction="20000"/>
          </a:bodyPr>
          <a:lstStyle/>
          <a:p>
            <a:r>
              <a:rPr lang="en-US" sz="7200" dirty="0" smtClean="0"/>
              <a:t>By the time students enter 3</a:t>
            </a:r>
            <a:r>
              <a:rPr lang="en-US" sz="7200" baseline="30000" dirty="0" smtClean="0"/>
              <a:t>rd</a:t>
            </a:r>
            <a:r>
              <a:rPr lang="en-US" sz="7200" dirty="0" smtClean="0"/>
              <a:t> grade, they are no longer learning to read but reading to learn.</a:t>
            </a:r>
          </a:p>
          <a:p>
            <a:r>
              <a:rPr lang="en-US" sz="7200" b="1" dirty="0" smtClean="0"/>
              <a:t>*Balanced Literacy Framework</a:t>
            </a:r>
            <a:r>
              <a:rPr lang="en-US" sz="7200" dirty="0" smtClean="0"/>
              <a:t>-teaching all parts of literacy including reading, writing, grammar, spelling, vocabulary</a:t>
            </a:r>
          </a:p>
          <a:p>
            <a:r>
              <a:rPr lang="en-US" sz="7200" b="1" dirty="0" smtClean="0"/>
              <a:t>*Guided Reading/Writing</a:t>
            </a:r>
            <a:r>
              <a:rPr lang="en-US" sz="7200" dirty="0" smtClean="0"/>
              <a:t>-teaching reading/writing through small groups within that group’s level</a:t>
            </a:r>
          </a:p>
          <a:p>
            <a:r>
              <a:rPr lang="en-US" sz="7200" b="1" dirty="0" smtClean="0"/>
              <a:t>*Independent Reading/Writing</a:t>
            </a:r>
            <a:r>
              <a:rPr lang="en-US" sz="7200" dirty="0" smtClean="0"/>
              <a:t>-student reading/writing and responding to what they are reading on their individual level and conferencing with the teacher</a:t>
            </a:r>
          </a:p>
          <a:p>
            <a:r>
              <a:rPr lang="en-US" sz="7200" dirty="0" smtClean="0"/>
              <a:t>*</a:t>
            </a:r>
            <a:r>
              <a:rPr lang="en-US" sz="7200" b="1" dirty="0" err="1" smtClean="0"/>
              <a:t>Fountas</a:t>
            </a:r>
            <a:r>
              <a:rPr lang="en-US" sz="7200" b="1" dirty="0" smtClean="0"/>
              <a:t> and </a:t>
            </a:r>
            <a:r>
              <a:rPr lang="en-US" sz="7200" b="1" dirty="0" err="1" smtClean="0"/>
              <a:t>Pinnell</a:t>
            </a:r>
            <a:r>
              <a:rPr lang="en-US" sz="7200" b="1" dirty="0" smtClean="0"/>
              <a:t>-a </a:t>
            </a:r>
            <a:r>
              <a:rPr lang="en-US" sz="7200" dirty="0" smtClean="0"/>
              <a:t>research based leveling program for reading (both assessments and book levels)</a:t>
            </a:r>
          </a:p>
          <a:p>
            <a:endParaRPr lang="en-US" dirty="0"/>
          </a:p>
        </p:txBody>
      </p:sp>
      <p:pic>
        <p:nvPicPr>
          <p:cNvPr id="4" name="Picture 3"/>
          <p:cNvPicPr>
            <a:picLocks noChangeAspect="1"/>
          </p:cNvPicPr>
          <p:nvPr/>
        </p:nvPicPr>
        <p:blipFill>
          <a:blip r:embed="rId2"/>
          <a:stretch>
            <a:fillRect/>
          </a:stretch>
        </p:blipFill>
        <p:spPr>
          <a:xfrm>
            <a:off x="6629400" y="4495800"/>
            <a:ext cx="2052662" cy="215576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2893" y="-109434"/>
            <a:ext cx="7772400" cy="1456267"/>
          </a:xfrm>
        </p:spPr>
        <p:txBody>
          <a:bodyPr>
            <a:normAutofit/>
          </a:bodyPr>
          <a:lstStyle/>
          <a:p>
            <a:r>
              <a:rPr lang="en-US" sz="4000" dirty="0" smtClean="0"/>
              <a:t>A little bit about me!</a:t>
            </a:r>
            <a:endParaRPr lang="en-US" sz="4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815177" y="523464"/>
            <a:ext cx="2171386" cy="1628540"/>
          </a:xfrm>
          <a:prstGeom prst="rect">
            <a:avLst/>
          </a:prstGeom>
          <a:ln w="34925">
            <a:solidFill>
              <a:schemeClr val="bg1"/>
            </a:solidFill>
            <a:prstDash val="lgDashDotDot"/>
          </a:ln>
        </p:spPr>
      </p:pic>
      <p:pic>
        <p:nvPicPr>
          <p:cNvPr id="7" name="Picture 6"/>
          <p:cNvPicPr>
            <a:picLocks noChangeAspect="1"/>
          </p:cNvPicPr>
          <p:nvPr/>
        </p:nvPicPr>
        <p:blipFill>
          <a:blip r:embed="rId3"/>
          <a:stretch>
            <a:fillRect/>
          </a:stretch>
        </p:blipFill>
        <p:spPr>
          <a:xfrm>
            <a:off x="7052481" y="4047852"/>
            <a:ext cx="1957303" cy="2580779"/>
          </a:xfrm>
          <a:prstGeom prst="rect">
            <a:avLst/>
          </a:prstGeom>
        </p:spPr>
      </p:pic>
      <p:pic>
        <p:nvPicPr>
          <p:cNvPr id="8" name="Picture 7"/>
          <p:cNvPicPr>
            <a:picLocks noChangeAspect="1"/>
          </p:cNvPicPr>
          <p:nvPr/>
        </p:nvPicPr>
        <p:blipFill>
          <a:blip r:embed="rId4"/>
          <a:stretch>
            <a:fillRect/>
          </a:stretch>
        </p:blipFill>
        <p:spPr>
          <a:xfrm>
            <a:off x="2658764" y="1129617"/>
            <a:ext cx="2375364" cy="2283499"/>
          </a:xfrm>
          <a:prstGeom prst="rect">
            <a:avLst/>
          </a:prstGeom>
        </p:spPr>
      </p:pic>
      <p:pic>
        <p:nvPicPr>
          <p:cNvPr id="9" name="Picture 8"/>
          <p:cNvPicPr>
            <a:picLocks noChangeAspect="1"/>
          </p:cNvPicPr>
          <p:nvPr/>
        </p:nvPicPr>
        <p:blipFill>
          <a:blip r:embed="rId5"/>
          <a:stretch>
            <a:fillRect/>
          </a:stretch>
        </p:blipFill>
        <p:spPr>
          <a:xfrm>
            <a:off x="2766516" y="3814196"/>
            <a:ext cx="1869185" cy="2767229"/>
          </a:xfrm>
          <a:prstGeom prst="rect">
            <a:avLst/>
          </a:prstGeom>
        </p:spPr>
      </p:pic>
      <p:pic>
        <p:nvPicPr>
          <p:cNvPr id="10" name="Picture 9"/>
          <p:cNvPicPr>
            <a:picLocks noChangeAspect="1"/>
          </p:cNvPicPr>
          <p:nvPr/>
        </p:nvPicPr>
        <p:blipFill>
          <a:blip r:embed="rId6"/>
          <a:stretch>
            <a:fillRect/>
          </a:stretch>
        </p:blipFill>
        <p:spPr>
          <a:xfrm>
            <a:off x="238815" y="1113695"/>
            <a:ext cx="2173861" cy="1645408"/>
          </a:xfrm>
          <a:prstGeom prst="rect">
            <a:avLst/>
          </a:prstGeom>
        </p:spPr>
      </p:pic>
      <p:pic>
        <p:nvPicPr>
          <p:cNvPr id="11" name="Picture 10"/>
          <p:cNvPicPr>
            <a:picLocks noChangeAspect="1"/>
          </p:cNvPicPr>
          <p:nvPr/>
        </p:nvPicPr>
        <p:blipFill>
          <a:blip r:embed="rId7"/>
          <a:stretch>
            <a:fillRect/>
          </a:stretch>
        </p:blipFill>
        <p:spPr>
          <a:xfrm>
            <a:off x="1479722" y="2547327"/>
            <a:ext cx="1097564" cy="1713091"/>
          </a:xfrm>
          <a:prstGeom prst="rect">
            <a:avLst/>
          </a:prstGeom>
        </p:spPr>
      </p:pic>
      <p:pic>
        <p:nvPicPr>
          <p:cNvPr id="12" name="Picture 11"/>
          <p:cNvPicPr>
            <a:picLocks noChangeAspect="1"/>
          </p:cNvPicPr>
          <p:nvPr/>
        </p:nvPicPr>
        <p:blipFill>
          <a:blip r:embed="rId8"/>
          <a:stretch>
            <a:fillRect/>
          </a:stretch>
        </p:blipFill>
        <p:spPr>
          <a:xfrm>
            <a:off x="106589" y="2556570"/>
            <a:ext cx="1219156" cy="1713091"/>
          </a:xfrm>
          <a:prstGeom prst="rect">
            <a:avLst/>
          </a:prstGeom>
        </p:spPr>
      </p:pic>
      <p:pic>
        <p:nvPicPr>
          <p:cNvPr id="13" name="Picture 12"/>
          <p:cNvPicPr>
            <a:picLocks noChangeAspect="1"/>
          </p:cNvPicPr>
          <p:nvPr/>
        </p:nvPicPr>
        <p:blipFill>
          <a:blip r:embed="rId9"/>
          <a:stretch>
            <a:fillRect/>
          </a:stretch>
        </p:blipFill>
        <p:spPr>
          <a:xfrm>
            <a:off x="5280217" y="252041"/>
            <a:ext cx="1653984" cy="2183259"/>
          </a:xfrm>
          <a:prstGeom prst="rect">
            <a:avLst/>
          </a:prstGeom>
        </p:spPr>
      </p:pic>
      <p:pic>
        <p:nvPicPr>
          <p:cNvPr id="14" name="Picture 13"/>
          <p:cNvPicPr>
            <a:picLocks noChangeAspect="1"/>
          </p:cNvPicPr>
          <p:nvPr/>
        </p:nvPicPr>
        <p:blipFill>
          <a:blip r:embed="rId10"/>
          <a:stretch>
            <a:fillRect/>
          </a:stretch>
        </p:blipFill>
        <p:spPr>
          <a:xfrm>
            <a:off x="5021273" y="2325064"/>
            <a:ext cx="2264788" cy="1722788"/>
          </a:xfrm>
          <a:prstGeom prst="rect">
            <a:avLst/>
          </a:prstGeom>
        </p:spPr>
      </p:pic>
      <p:pic>
        <p:nvPicPr>
          <p:cNvPr id="15" name="Picture 14"/>
          <p:cNvPicPr>
            <a:picLocks noChangeAspect="1"/>
          </p:cNvPicPr>
          <p:nvPr/>
        </p:nvPicPr>
        <p:blipFill>
          <a:blip r:embed="rId11"/>
          <a:stretch>
            <a:fillRect/>
          </a:stretch>
        </p:blipFill>
        <p:spPr>
          <a:xfrm>
            <a:off x="4551932" y="4136518"/>
            <a:ext cx="2690284" cy="2041084"/>
          </a:xfrm>
          <a:prstGeom prst="rect">
            <a:avLst/>
          </a:prstGeom>
        </p:spPr>
      </p:pic>
      <p:pic>
        <p:nvPicPr>
          <p:cNvPr id="16" name="Picture 15"/>
          <p:cNvPicPr>
            <a:picLocks noChangeAspect="1"/>
          </p:cNvPicPr>
          <p:nvPr/>
        </p:nvPicPr>
        <p:blipFill>
          <a:blip r:embed="rId12"/>
          <a:stretch>
            <a:fillRect/>
          </a:stretch>
        </p:blipFill>
        <p:spPr>
          <a:xfrm>
            <a:off x="7386654" y="1981201"/>
            <a:ext cx="1633209" cy="2444440"/>
          </a:xfrm>
          <a:prstGeom prst="rect">
            <a:avLst/>
          </a:prstGeom>
        </p:spPr>
      </p:pic>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8440" y="4047852"/>
            <a:ext cx="1775203" cy="2662804"/>
          </a:xfrm>
          <a:prstGeom prst="rect">
            <a:avLst/>
          </a:prstGeom>
          <a:ln w="34925">
            <a:solidFill>
              <a:schemeClr val="bg1"/>
            </a:solidFill>
            <a:prstDash val="lgDashDotDot"/>
          </a:ln>
        </p:spPr>
      </p:pic>
    </p:spTree>
    <p:extLst>
      <p:ext uri="{BB962C8B-B14F-4D97-AF65-F5344CB8AC3E}">
        <p14:creationId xmlns:p14="http://schemas.microsoft.com/office/powerpoint/2010/main" val="35995551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1456267"/>
          </a:xfrm>
        </p:spPr>
        <p:txBody>
          <a:bodyPr>
            <a:normAutofit/>
          </a:bodyPr>
          <a:lstStyle/>
          <a:p>
            <a:r>
              <a:rPr lang="en-US" sz="4000" dirty="0" smtClean="0"/>
              <a:t>Social Studies</a:t>
            </a:r>
            <a:endParaRPr lang="en-US" sz="4000" dirty="0"/>
          </a:p>
        </p:txBody>
      </p:sp>
      <p:sp>
        <p:nvSpPr>
          <p:cNvPr id="3" name="Content Placeholder 2"/>
          <p:cNvSpPr>
            <a:spLocks noGrp="1"/>
          </p:cNvSpPr>
          <p:nvPr>
            <p:ph idx="1"/>
          </p:nvPr>
        </p:nvSpPr>
        <p:spPr>
          <a:xfrm>
            <a:off x="457200" y="1375833"/>
            <a:ext cx="7772400" cy="3649133"/>
          </a:xfrm>
        </p:spPr>
        <p:txBody>
          <a:bodyPr>
            <a:noAutofit/>
          </a:bodyPr>
          <a:lstStyle/>
          <a:p>
            <a:r>
              <a:rPr lang="en-US" sz="2000" dirty="0" smtClean="0"/>
              <a:t>In Third </a:t>
            </a:r>
            <a:r>
              <a:rPr lang="en-US" sz="2000" dirty="0"/>
              <a:t>G</a:t>
            </a:r>
            <a:r>
              <a:rPr lang="en-US" sz="2000" dirty="0" smtClean="0"/>
              <a:t>rade Social Studies there are eleven units of study.</a:t>
            </a:r>
          </a:p>
          <a:p>
            <a:pPr lvl="1"/>
            <a:r>
              <a:rPr lang="en-US" sz="1800" dirty="0" smtClean="0"/>
              <a:t>Government</a:t>
            </a:r>
          </a:p>
          <a:p>
            <a:pPr lvl="1"/>
            <a:r>
              <a:rPr lang="en-US" sz="1800" dirty="0" smtClean="0"/>
              <a:t>Economy</a:t>
            </a:r>
          </a:p>
          <a:p>
            <a:pPr lvl="1"/>
            <a:r>
              <a:rPr lang="en-US" sz="1800" dirty="0" smtClean="0"/>
              <a:t>Native Americans</a:t>
            </a:r>
          </a:p>
          <a:p>
            <a:pPr lvl="1"/>
            <a:r>
              <a:rPr lang="en-US" sz="1800" dirty="0" smtClean="0"/>
              <a:t>British Colonial America</a:t>
            </a:r>
          </a:p>
          <a:p>
            <a:pPr lvl="1"/>
            <a:r>
              <a:rPr lang="en-US" sz="1800" dirty="0" smtClean="0"/>
              <a:t>Explorers</a:t>
            </a:r>
          </a:p>
          <a:p>
            <a:pPr lvl="1"/>
            <a:r>
              <a:rPr lang="en-US" sz="1800" dirty="0" smtClean="0"/>
              <a:t>Topographical features on a map of the United States. </a:t>
            </a:r>
            <a:endParaRPr lang="en-US" dirty="0" smtClean="0"/>
          </a:p>
        </p:txBody>
      </p:sp>
      <p:pic>
        <p:nvPicPr>
          <p:cNvPr id="4" name="Picture 3"/>
          <p:cNvPicPr>
            <a:picLocks noChangeAspect="1"/>
          </p:cNvPicPr>
          <p:nvPr/>
        </p:nvPicPr>
        <p:blipFill>
          <a:blip r:embed="rId2"/>
          <a:stretch>
            <a:fillRect/>
          </a:stretch>
        </p:blipFill>
        <p:spPr>
          <a:xfrm>
            <a:off x="6400800" y="4419600"/>
            <a:ext cx="2286000" cy="2286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772400" cy="1456267"/>
          </a:xfrm>
        </p:spPr>
        <p:txBody>
          <a:bodyPr>
            <a:normAutofit/>
          </a:bodyPr>
          <a:lstStyle/>
          <a:p>
            <a:r>
              <a:rPr lang="en-US" sz="4000" b="1" dirty="0" smtClean="0"/>
              <a:t>Parent Conferences</a:t>
            </a:r>
            <a:endParaRPr lang="en-US" sz="4000" b="1" dirty="0"/>
          </a:p>
        </p:txBody>
      </p:sp>
      <p:sp>
        <p:nvSpPr>
          <p:cNvPr id="3" name="Content Placeholder 2"/>
          <p:cNvSpPr>
            <a:spLocks noGrp="1"/>
          </p:cNvSpPr>
          <p:nvPr>
            <p:ph idx="1"/>
          </p:nvPr>
        </p:nvSpPr>
        <p:spPr>
          <a:xfrm>
            <a:off x="441366" y="1509335"/>
            <a:ext cx="7772400" cy="3649133"/>
          </a:xfrm>
        </p:spPr>
        <p:txBody>
          <a:bodyPr/>
          <a:lstStyle/>
          <a:p>
            <a:r>
              <a:rPr lang="en-US" sz="2800" dirty="0" smtClean="0"/>
              <a:t>Please sign up for a conference time with me on the table in front of the window. </a:t>
            </a:r>
            <a:r>
              <a:rPr lang="en-US" sz="2800" dirty="0" smtClean="0">
                <a:sym typeface="Wingdings" panose="05000000000000000000" pitchFamily="2" charset="2"/>
              </a:rPr>
              <a:t> </a:t>
            </a:r>
            <a:endParaRPr lang="en-US" sz="2800" dirty="0" smtClean="0"/>
          </a:p>
          <a:p>
            <a:r>
              <a:rPr lang="en-US" sz="2800" dirty="0" smtClean="0"/>
              <a:t>If your child goes to another teacher, the teacher will pass any information on to the homeroom teacher. </a:t>
            </a:r>
            <a:r>
              <a:rPr lang="en-US" sz="2800" dirty="0"/>
              <a:t>T</a:t>
            </a:r>
            <a:r>
              <a:rPr lang="en-US" sz="2800" dirty="0" smtClean="0"/>
              <a:t>hey will ensure the homeroom teacher has this information prior to your conference.</a:t>
            </a:r>
          </a:p>
          <a:p>
            <a:endParaRPr lang="en-US" dirty="0" smtClean="0"/>
          </a:p>
        </p:txBody>
      </p:sp>
      <p:pic>
        <p:nvPicPr>
          <p:cNvPr id="4" name="Picture 3"/>
          <p:cNvPicPr>
            <a:picLocks noChangeAspect="1"/>
          </p:cNvPicPr>
          <p:nvPr/>
        </p:nvPicPr>
        <p:blipFill>
          <a:blip r:embed="rId2"/>
          <a:stretch>
            <a:fillRect/>
          </a:stretch>
        </p:blipFill>
        <p:spPr>
          <a:xfrm>
            <a:off x="3200400" y="4800600"/>
            <a:ext cx="2752725" cy="166687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Online Resources</a:t>
            </a:r>
          </a:p>
        </p:txBody>
      </p:sp>
      <p:pic>
        <p:nvPicPr>
          <p:cNvPr id="4" name="Picture 3"/>
          <p:cNvPicPr>
            <a:picLocks noChangeAspect="1"/>
          </p:cNvPicPr>
          <p:nvPr/>
        </p:nvPicPr>
        <p:blipFill>
          <a:blip r:embed="rId2"/>
          <a:stretch>
            <a:fillRect/>
          </a:stretch>
        </p:blipFill>
        <p:spPr>
          <a:xfrm>
            <a:off x="4495800" y="2438400"/>
            <a:ext cx="3171825" cy="2524125"/>
          </a:xfrm>
          <a:prstGeom prst="rect">
            <a:avLst/>
          </a:prstGeom>
        </p:spPr>
      </p:pic>
      <p:sp>
        <p:nvSpPr>
          <p:cNvPr id="5" name="TextBox 4"/>
          <p:cNvSpPr txBox="1"/>
          <p:nvPr/>
        </p:nvSpPr>
        <p:spPr>
          <a:xfrm>
            <a:off x="914400" y="2819400"/>
            <a:ext cx="2819400" cy="2585323"/>
          </a:xfrm>
          <a:prstGeom prst="rect">
            <a:avLst/>
          </a:prstGeom>
          <a:noFill/>
        </p:spPr>
        <p:txBody>
          <a:bodyPr wrap="square" rtlCol="0">
            <a:spAutoFit/>
          </a:bodyPr>
          <a:lstStyle/>
          <a:p>
            <a:pPr fontAlgn="base"/>
            <a:r>
              <a:rPr lang="en-US" dirty="0" smtClean="0"/>
              <a:t>​</a:t>
            </a:r>
            <a:endParaRPr lang="en-US" dirty="0"/>
          </a:p>
          <a:p>
            <a:pPr marL="285750" indent="-285750" fontAlgn="base">
              <a:buFont typeface="Arial" panose="020B0604020202020204" pitchFamily="34" charset="0"/>
              <a:buChar char="•"/>
            </a:pPr>
            <a:r>
              <a:rPr lang="en-US" sz="2400" dirty="0" err="1"/>
              <a:t>iReady</a:t>
            </a:r>
            <a:r>
              <a:rPr lang="en-US" sz="2400" dirty="0"/>
              <a:t> </a:t>
            </a:r>
            <a:r>
              <a:rPr lang="en-US" sz="2400" dirty="0" smtClean="0"/>
              <a:t>Reading​</a:t>
            </a:r>
          </a:p>
          <a:p>
            <a:pPr fontAlgn="base"/>
            <a:endParaRPr lang="en-US" sz="2400" dirty="0"/>
          </a:p>
          <a:p>
            <a:pPr marL="285750" indent="-285750" fontAlgn="base">
              <a:buFont typeface="Arial" panose="020B0604020202020204" pitchFamily="34" charset="0"/>
              <a:buChar char="•"/>
            </a:pPr>
            <a:r>
              <a:rPr lang="en-US" sz="2400" dirty="0" err="1"/>
              <a:t>iReady</a:t>
            </a:r>
            <a:r>
              <a:rPr lang="en-US" sz="2400" dirty="0"/>
              <a:t> Math </a:t>
            </a:r>
            <a:r>
              <a:rPr lang="en-US" sz="2400" dirty="0" smtClean="0"/>
              <a:t/>
            </a:r>
            <a:br>
              <a:rPr lang="en-US" sz="2400" dirty="0" smtClean="0"/>
            </a:br>
            <a:endParaRPr lang="en-US" sz="2400" dirty="0"/>
          </a:p>
          <a:p>
            <a:pPr marL="285750" indent="-285750" fontAlgn="base">
              <a:buFont typeface="Arial" panose="020B0604020202020204" pitchFamily="34" charset="0"/>
              <a:buChar char="•"/>
            </a:pPr>
            <a:r>
              <a:rPr lang="en-US" sz="2400" dirty="0"/>
              <a:t>How to sign in to Launchpad </a:t>
            </a:r>
          </a:p>
        </p:txBody>
      </p:sp>
    </p:spTree>
    <p:extLst>
      <p:ext uri="{BB962C8B-B14F-4D97-AF65-F5344CB8AC3E}">
        <p14:creationId xmlns:p14="http://schemas.microsoft.com/office/powerpoint/2010/main" val="14103938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How to use </a:t>
            </a:r>
            <a:r>
              <a:rPr lang="en-US" sz="4000" dirty="0" err="1"/>
              <a:t>quicktip</a:t>
            </a:r>
            <a:endParaRPr lang="en-US" sz="4000" dirty="0"/>
          </a:p>
        </p:txBody>
      </p:sp>
      <p:sp>
        <p:nvSpPr>
          <p:cNvPr id="5" name="Rectangle 4"/>
          <p:cNvSpPr/>
          <p:nvPr/>
        </p:nvSpPr>
        <p:spPr>
          <a:xfrm>
            <a:off x="457200" y="1828800"/>
            <a:ext cx="8534400" cy="2585323"/>
          </a:xfrm>
          <a:prstGeom prst="rect">
            <a:avLst/>
          </a:prstGeom>
        </p:spPr>
        <p:txBody>
          <a:bodyPr wrap="square">
            <a:spAutoFit/>
          </a:bodyPr>
          <a:lstStyle/>
          <a:p>
            <a:pPr algn="ctr" fontAlgn="base"/>
            <a:endParaRPr lang="en-US" dirty="0">
              <a:solidFill>
                <a:srgbClr val="444444"/>
              </a:solidFill>
              <a:latin typeface="Verdana" panose="020B0604030504040204" pitchFamily="34" charset="0"/>
            </a:endParaRPr>
          </a:p>
          <a:p>
            <a:pPr fontAlgn="base">
              <a:buFont typeface="Arial" panose="020B0604020202020204" pitchFamily="34" charset="0"/>
              <a:buChar char="•"/>
            </a:pPr>
            <a:r>
              <a:rPr lang="en-US" dirty="0"/>
              <a:t>Install the Fulton County Schools App in Android or Apple Device​</a:t>
            </a:r>
          </a:p>
          <a:p>
            <a:pPr fontAlgn="base">
              <a:buFont typeface="Arial" panose="020B0604020202020204" pitchFamily="34" charset="0"/>
              <a:buChar char="•"/>
            </a:pPr>
            <a:r>
              <a:rPr lang="en-US" dirty="0"/>
              <a:t>Select the “</a:t>
            </a:r>
            <a:r>
              <a:rPr lang="en-US" dirty="0" err="1"/>
              <a:t>QuickTip</a:t>
            </a:r>
            <a:r>
              <a:rPr lang="en-US" dirty="0"/>
              <a:t>” icon on the App.​</a:t>
            </a:r>
          </a:p>
          <a:p>
            <a:pPr fontAlgn="base">
              <a:buFont typeface="Arial" panose="020B0604020202020204" pitchFamily="34" charset="0"/>
              <a:buChar char="•"/>
            </a:pPr>
            <a:r>
              <a:rPr lang="en-US" dirty="0"/>
              <a:t>You will see a form to choose your school and enter your message or “tip.”​</a:t>
            </a:r>
          </a:p>
          <a:p>
            <a:pPr fontAlgn="base">
              <a:buFont typeface="Arial" panose="020B0604020202020204" pitchFamily="34" charset="0"/>
              <a:buChar char="•"/>
            </a:pPr>
            <a:r>
              <a:rPr lang="en-US" dirty="0"/>
              <a:t>Click “submit”​</a:t>
            </a:r>
          </a:p>
          <a:p>
            <a:pPr fontAlgn="base">
              <a:buFont typeface="Arial" panose="020B0604020202020204" pitchFamily="34" charset="0"/>
              <a:buChar char="•"/>
            </a:pPr>
            <a:r>
              <a:rPr lang="en-US" dirty="0"/>
              <a:t>Safety &amp; Security will receive the message immediately and begin working with schools and departments to verify and resolve reported issues.​</a:t>
            </a:r>
          </a:p>
          <a:p>
            <a:pPr fontAlgn="base">
              <a:buFont typeface="Arial" panose="020B0604020202020204" pitchFamily="34" charset="0"/>
              <a:buChar char="•"/>
            </a:pPr>
            <a:r>
              <a:rPr lang="en-US" dirty="0"/>
              <a:t>Contact information is optional.​</a:t>
            </a:r>
          </a:p>
          <a:p>
            <a:pPr fontAlgn="base">
              <a:buFont typeface="Arial" panose="020B0604020202020204" pitchFamily="34" charset="0"/>
              <a:buChar char="•"/>
            </a:pPr>
            <a:r>
              <a:rPr lang="en-US" dirty="0"/>
              <a:t>See an issue?  Report it! Let’s work together to keep our schools safe.</a:t>
            </a:r>
          </a:p>
        </p:txBody>
      </p:sp>
      <p:pic>
        <p:nvPicPr>
          <p:cNvPr id="10" name="Picture 9"/>
          <p:cNvPicPr>
            <a:picLocks noChangeAspect="1"/>
          </p:cNvPicPr>
          <p:nvPr/>
        </p:nvPicPr>
        <p:blipFill>
          <a:blip r:embed="rId2"/>
          <a:stretch>
            <a:fillRect/>
          </a:stretch>
        </p:blipFill>
        <p:spPr>
          <a:xfrm>
            <a:off x="3865014" y="4538219"/>
            <a:ext cx="1718772" cy="2190206"/>
          </a:xfrm>
          <a:prstGeom prst="rect">
            <a:avLst/>
          </a:prstGeom>
        </p:spPr>
      </p:pic>
    </p:spTree>
    <p:extLst>
      <p:ext uri="{BB962C8B-B14F-4D97-AF65-F5344CB8AC3E}">
        <p14:creationId xmlns:p14="http://schemas.microsoft.com/office/powerpoint/2010/main" val="29758749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772400" cy="1456267"/>
          </a:xfrm>
        </p:spPr>
        <p:txBody>
          <a:bodyPr/>
          <a:lstStyle/>
          <a:p>
            <a:r>
              <a:rPr lang="en-US" dirty="0" smtClean="0"/>
              <a:t>Questions and Important Websites</a:t>
            </a:r>
            <a:endParaRPr lang="en-US" dirty="0"/>
          </a:p>
        </p:txBody>
      </p:sp>
      <p:sp>
        <p:nvSpPr>
          <p:cNvPr id="3" name="Content Placeholder 2"/>
          <p:cNvSpPr>
            <a:spLocks noGrp="1"/>
          </p:cNvSpPr>
          <p:nvPr>
            <p:ph idx="1"/>
          </p:nvPr>
        </p:nvSpPr>
        <p:spPr>
          <a:xfrm>
            <a:off x="377042" y="1676400"/>
            <a:ext cx="7772400" cy="3649133"/>
          </a:xfrm>
        </p:spPr>
        <p:txBody>
          <a:bodyPr>
            <a:normAutofit/>
          </a:bodyPr>
          <a:lstStyle/>
          <a:p>
            <a:r>
              <a:rPr lang="en-US" sz="2800" dirty="0" smtClean="0"/>
              <a:t>Thank you so much for coming!! </a:t>
            </a:r>
            <a:r>
              <a:rPr lang="en-US" sz="2800" dirty="0" smtClean="0">
                <a:sym typeface="Wingdings" pitchFamily="2" charset="2"/>
              </a:rPr>
              <a:t></a:t>
            </a:r>
          </a:p>
          <a:p>
            <a:r>
              <a:rPr lang="en-US" sz="2800" dirty="0" smtClean="0">
                <a:sym typeface="Wingdings" pitchFamily="2" charset="2"/>
              </a:rPr>
              <a:t>Please sign up for a conference </a:t>
            </a:r>
          </a:p>
          <a:p>
            <a:pPr marL="0" indent="0">
              <a:buNone/>
            </a:pPr>
            <a:r>
              <a:rPr lang="en-US" sz="2800" dirty="0" smtClean="0">
                <a:sym typeface="Wingdings" pitchFamily="2" charset="2"/>
              </a:rPr>
              <a:t>before you leave!</a:t>
            </a:r>
          </a:p>
          <a:p>
            <a:r>
              <a:rPr lang="en-US" sz="2800" dirty="0" smtClean="0">
                <a:sym typeface="Wingdings" pitchFamily="2" charset="2"/>
                <a:hlinkClick r:id="rId2"/>
              </a:rPr>
              <a:t>www.georgiastandards.org</a:t>
            </a:r>
            <a:r>
              <a:rPr lang="en-US" sz="2800" dirty="0" smtClean="0">
                <a:sym typeface="Wingdings" pitchFamily="2" charset="2"/>
              </a:rPr>
              <a:t> </a:t>
            </a:r>
          </a:p>
          <a:p>
            <a:pPr marL="0" indent="0">
              <a:buNone/>
            </a:pPr>
            <a:r>
              <a:rPr lang="en-US" sz="2800" dirty="0" smtClean="0">
                <a:sym typeface="Wingdings" pitchFamily="2" charset="2"/>
              </a:rPr>
              <a:t>The state standards for each </a:t>
            </a:r>
          </a:p>
          <a:p>
            <a:pPr marL="0" indent="0">
              <a:buNone/>
            </a:pPr>
            <a:r>
              <a:rPr lang="en-US" sz="2800" dirty="0" smtClean="0">
                <a:sym typeface="Wingdings" pitchFamily="2" charset="2"/>
              </a:rPr>
              <a:t>grade-level.</a:t>
            </a:r>
          </a:p>
          <a:p>
            <a:pPr marL="0" indent="0">
              <a:buNone/>
            </a:pPr>
            <a:endParaRPr lang="en-US" dirty="0" smtClean="0">
              <a:sym typeface="Wingdings" pitchFamily="2" charset="2"/>
            </a:endParaRPr>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095875" y="3133725"/>
            <a:ext cx="3733800" cy="280035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594" y="0"/>
            <a:ext cx="7772400" cy="1456267"/>
          </a:xfrm>
        </p:spPr>
        <p:txBody>
          <a:bodyPr>
            <a:normAutofit/>
          </a:bodyPr>
          <a:lstStyle/>
          <a:p>
            <a:r>
              <a:rPr lang="en-US" sz="4000" dirty="0" smtClean="0"/>
              <a:t>Daily Schedule</a:t>
            </a:r>
            <a:endParaRPr lang="en-US" sz="4000" dirty="0"/>
          </a:p>
        </p:txBody>
      </p:sp>
      <p:sp>
        <p:nvSpPr>
          <p:cNvPr id="3" name="Content Placeholder 2"/>
          <p:cNvSpPr>
            <a:spLocks noGrp="1"/>
          </p:cNvSpPr>
          <p:nvPr>
            <p:ph idx="1"/>
          </p:nvPr>
        </p:nvSpPr>
        <p:spPr/>
        <p:txBody>
          <a:bodyPr>
            <a:normAutofit fontScale="25000" lnSpcReduction="20000"/>
          </a:bodyPr>
          <a:lstStyle/>
          <a:p>
            <a:r>
              <a:rPr lang="en-US" sz="6400" b="1" dirty="0"/>
              <a:t>7:10-7:40am       </a:t>
            </a:r>
            <a:r>
              <a:rPr lang="en-US" sz="6400" b="1" dirty="0" smtClean="0"/>
              <a:t>      </a:t>
            </a:r>
            <a:r>
              <a:rPr lang="en-US" sz="6400" b="1" dirty="0"/>
              <a:t>Homeroom/ Morning Work</a:t>
            </a:r>
            <a:endParaRPr lang="en-US" sz="6400" dirty="0"/>
          </a:p>
          <a:p>
            <a:r>
              <a:rPr lang="en-US" sz="6400" b="1" dirty="0"/>
              <a:t>7:40-8:10am         </a:t>
            </a:r>
            <a:r>
              <a:rPr lang="en-US" sz="6400" b="1" dirty="0" smtClean="0"/>
              <a:t>    </a:t>
            </a:r>
            <a:r>
              <a:rPr lang="en-US" sz="6400" b="1" dirty="0"/>
              <a:t>Team Time</a:t>
            </a:r>
            <a:endParaRPr lang="en-US" sz="6400" dirty="0"/>
          </a:p>
          <a:p>
            <a:r>
              <a:rPr lang="en-US" sz="6400" b="1" dirty="0" smtClean="0"/>
              <a:t>8:10-9:30am</a:t>
            </a:r>
            <a:r>
              <a:rPr lang="en-US" sz="6400" b="1" dirty="0"/>
              <a:t>	   </a:t>
            </a:r>
            <a:r>
              <a:rPr lang="en-US" sz="6400" b="1" dirty="0" smtClean="0"/>
              <a:t>         Math Inquiry</a:t>
            </a:r>
            <a:endParaRPr lang="en-US" sz="6400" dirty="0"/>
          </a:p>
          <a:p>
            <a:r>
              <a:rPr lang="en-US" sz="6400" b="1" dirty="0" smtClean="0"/>
              <a:t>9:30-10:00am           Recess</a:t>
            </a:r>
            <a:endParaRPr lang="en-US" sz="6400" dirty="0"/>
          </a:p>
          <a:p>
            <a:r>
              <a:rPr lang="en-US" sz="6400" b="1" dirty="0" smtClean="0"/>
              <a:t>10:00-10:55am         Reading Inquiry</a:t>
            </a:r>
            <a:endParaRPr lang="en-US" sz="6400" dirty="0"/>
          </a:p>
          <a:p>
            <a:r>
              <a:rPr lang="en-US" sz="6400" b="1" dirty="0" smtClean="0"/>
              <a:t>10:55-11:25pm         Lunch</a:t>
            </a:r>
            <a:endParaRPr lang="en-US" sz="6400" dirty="0"/>
          </a:p>
          <a:p>
            <a:r>
              <a:rPr lang="en-US" sz="6400" b="1" dirty="0" smtClean="0"/>
              <a:t>11:30-12:35pm         ELA Inquiry</a:t>
            </a:r>
            <a:endParaRPr lang="en-US" sz="6400" dirty="0"/>
          </a:p>
          <a:p>
            <a:r>
              <a:rPr lang="en-US" sz="6400" b="1" dirty="0" smtClean="0"/>
              <a:t>12:35-1:20pm           Specials*</a:t>
            </a:r>
            <a:endParaRPr lang="en-US" sz="6400" dirty="0" smtClean="0"/>
          </a:p>
          <a:p>
            <a:r>
              <a:rPr lang="en-US" sz="6400" b="1" dirty="0" smtClean="0"/>
              <a:t>1:20-1:35pm             Read aloud</a:t>
            </a:r>
          </a:p>
          <a:p>
            <a:r>
              <a:rPr lang="en-US" sz="6400" b="1" dirty="0" smtClean="0"/>
              <a:t>1:35-2:05pm             Science/ Social Studies Inquiry</a:t>
            </a:r>
            <a:endParaRPr lang="en-US" sz="6400" dirty="0"/>
          </a:p>
          <a:p>
            <a:r>
              <a:rPr lang="en-US" sz="6400" b="1" dirty="0"/>
              <a:t>2:15-2:20pm	   </a:t>
            </a:r>
            <a:r>
              <a:rPr lang="en-US" sz="6400" b="1" dirty="0" smtClean="0"/>
              <a:t>         Pack </a:t>
            </a:r>
            <a:r>
              <a:rPr lang="en-US" sz="6400" b="1" dirty="0"/>
              <a:t>Up/ </a:t>
            </a:r>
            <a:r>
              <a:rPr lang="en-US" sz="6400" b="1" dirty="0" smtClean="0"/>
              <a:t>Dismissal</a:t>
            </a:r>
          </a:p>
          <a:p>
            <a:pPr marL="0" indent="0">
              <a:buNone/>
            </a:pPr>
            <a:r>
              <a:rPr lang="en-US" sz="6400" b="1" u="sng" dirty="0" smtClean="0"/>
              <a:t>*</a:t>
            </a:r>
            <a:r>
              <a:rPr lang="en-US" sz="6400" b="1" u="sng" dirty="0"/>
              <a:t>Specials: </a:t>
            </a:r>
            <a:endParaRPr lang="en-US" sz="6400" dirty="0"/>
          </a:p>
          <a:p>
            <a:pPr marL="0" indent="0">
              <a:buNone/>
            </a:pPr>
            <a:r>
              <a:rPr lang="en-US" sz="6400" b="1" dirty="0"/>
              <a:t>Monday: P.E.				</a:t>
            </a:r>
            <a:endParaRPr lang="en-US" sz="6400" dirty="0" smtClean="0"/>
          </a:p>
          <a:p>
            <a:pPr marL="0" indent="0">
              <a:buNone/>
            </a:pPr>
            <a:r>
              <a:rPr lang="en-US" sz="6400" b="1" dirty="0" smtClean="0"/>
              <a:t>Tuesday: Art</a:t>
            </a:r>
            <a:endParaRPr lang="en-US" sz="6400" dirty="0" smtClean="0"/>
          </a:p>
          <a:p>
            <a:pPr marL="0" indent="0">
              <a:buNone/>
            </a:pPr>
            <a:r>
              <a:rPr lang="en-US" sz="6400" b="1" dirty="0" smtClean="0"/>
              <a:t>Wednesday</a:t>
            </a:r>
            <a:r>
              <a:rPr lang="en-US" sz="6400" b="1" dirty="0"/>
              <a:t>: </a:t>
            </a:r>
            <a:r>
              <a:rPr lang="en-US" sz="6400" b="1" dirty="0" smtClean="0"/>
              <a:t>PE</a:t>
            </a:r>
            <a:endParaRPr lang="en-US" sz="6400" dirty="0"/>
          </a:p>
          <a:p>
            <a:pPr marL="0" indent="0">
              <a:buNone/>
            </a:pPr>
            <a:r>
              <a:rPr lang="en-US" sz="6400" b="1" dirty="0"/>
              <a:t>Thursday: </a:t>
            </a:r>
            <a:r>
              <a:rPr lang="en-US" sz="6400" b="1" dirty="0" smtClean="0"/>
              <a:t>Music</a:t>
            </a:r>
          </a:p>
          <a:p>
            <a:pPr marL="0" indent="0">
              <a:buNone/>
            </a:pPr>
            <a:r>
              <a:rPr lang="en-US" sz="6400" b="1" dirty="0" smtClean="0"/>
              <a:t>Friday: Spanish </a:t>
            </a:r>
            <a:endParaRPr lang="en-US" sz="6400"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305418" y="2627850"/>
            <a:ext cx="3886262" cy="2914697"/>
          </a:xfrm>
          <a:prstGeom prst="rect">
            <a:avLst/>
          </a:prstGeom>
        </p:spPr>
      </p:pic>
    </p:spTree>
    <p:extLst>
      <p:ext uri="{BB962C8B-B14F-4D97-AF65-F5344CB8AC3E}">
        <p14:creationId xmlns:p14="http://schemas.microsoft.com/office/powerpoint/2010/main" val="5704848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1456267"/>
          </a:xfrm>
        </p:spPr>
        <p:txBody>
          <a:bodyPr>
            <a:normAutofit/>
          </a:bodyPr>
          <a:lstStyle/>
          <a:p>
            <a:r>
              <a:rPr lang="en-US" sz="4000" dirty="0" smtClean="0"/>
              <a:t>Communicating with me</a:t>
            </a:r>
            <a:endParaRPr lang="en-US" sz="4000" dirty="0"/>
          </a:p>
        </p:txBody>
      </p:sp>
      <p:sp>
        <p:nvSpPr>
          <p:cNvPr id="3" name="Content Placeholder 2"/>
          <p:cNvSpPr>
            <a:spLocks noGrp="1"/>
          </p:cNvSpPr>
          <p:nvPr>
            <p:ph idx="1"/>
          </p:nvPr>
        </p:nvSpPr>
        <p:spPr>
          <a:xfrm>
            <a:off x="440377" y="447359"/>
            <a:ext cx="7772400" cy="3649133"/>
          </a:xfrm>
        </p:spPr>
        <p:txBody>
          <a:bodyPr>
            <a:normAutofit/>
          </a:bodyPr>
          <a:lstStyle/>
          <a:p>
            <a:r>
              <a:rPr lang="en-US" sz="3600" dirty="0" smtClean="0"/>
              <a:t>Email: </a:t>
            </a:r>
            <a:r>
              <a:rPr lang="en-US" sz="3600" dirty="0" smtClean="0">
                <a:hlinkClick r:id="rId2"/>
              </a:rPr>
              <a:t>redwinek@fultonschools.org</a:t>
            </a:r>
            <a:endParaRPr lang="en-US" sz="3600" dirty="0" smtClean="0"/>
          </a:p>
          <a:p>
            <a:r>
              <a:rPr lang="en-US" sz="3600" dirty="0" smtClean="0"/>
              <a:t>Redwinethird.weebly.com  </a:t>
            </a:r>
          </a:p>
          <a:p>
            <a:r>
              <a:rPr lang="en-US" sz="3600" dirty="0" smtClean="0"/>
              <a:t>By phone: 470-254-6190</a:t>
            </a:r>
            <a:endParaRPr lang="en-US" sz="3600" dirty="0"/>
          </a:p>
        </p:txBody>
      </p:sp>
      <p:pic>
        <p:nvPicPr>
          <p:cNvPr id="5" name="Picture 4"/>
          <p:cNvPicPr>
            <a:picLocks noChangeAspect="1"/>
          </p:cNvPicPr>
          <p:nvPr/>
        </p:nvPicPr>
        <p:blipFill>
          <a:blip r:embed="rId3"/>
          <a:stretch>
            <a:fillRect/>
          </a:stretch>
        </p:blipFill>
        <p:spPr>
          <a:xfrm>
            <a:off x="457200" y="4301881"/>
            <a:ext cx="3505200" cy="175812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336804" y="3197596"/>
            <a:ext cx="3635169" cy="2726377"/>
          </a:xfrm>
          <a:prstGeom prst="rect">
            <a:avLst/>
          </a:prstGeom>
        </p:spPr>
      </p:pic>
    </p:spTree>
    <p:extLst>
      <p:ext uri="{BB962C8B-B14F-4D97-AF65-F5344CB8AC3E}">
        <p14:creationId xmlns:p14="http://schemas.microsoft.com/office/powerpoint/2010/main" val="1960417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1"/>
            <a:ext cx="8686800" cy="1456267"/>
          </a:xfrm>
        </p:spPr>
        <p:txBody>
          <a:bodyPr>
            <a:normAutofit/>
          </a:bodyPr>
          <a:lstStyle/>
          <a:p>
            <a:r>
              <a:rPr lang="en-US" sz="4000" dirty="0" smtClean="0"/>
              <a:t>How I will communicate with you</a:t>
            </a:r>
            <a:endParaRPr lang="en-US" sz="4000" dirty="0"/>
          </a:p>
        </p:txBody>
      </p:sp>
      <p:sp>
        <p:nvSpPr>
          <p:cNvPr id="3" name="Content Placeholder 2"/>
          <p:cNvSpPr>
            <a:spLocks noGrp="1"/>
          </p:cNvSpPr>
          <p:nvPr>
            <p:ph idx="1"/>
          </p:nvPr>
        </p:nvSpPr>
        <p:spPr/>
        <p:txBody>
          <a:bodyPr>
            <a:normAutofit fontScale="92500" lnSpcReduction="10000"/>
          </a:bodyPr>
          <a:lstStyle/>
          <a:p>
            <a:r>
              <a:rPr lang="en-US" sz="3600" dirty="0" smtClean="0"/>
              <a:t>Monthly Newsletters</a:t>
            </a:r>
          </a:p>
          <a:p>
            <a:r>
              <a:rPr lang="en-US" sz="3600" dirty="0" smtClean="0"/>
              <a:t>Thursday Folders</a:t>
            </a:r>
          </a:p>
          <a:p>
            <a:r>
              <a:rPr lang="en-US" sz="3600" dirty="0" smtClean="0"/>
              <a:t>Agenda</a:t>
            </a:r>
          </a:p>
          <a:p>
            <a:r>
              <a:rPr lang="en-US" sz="3600" dirty="0" smtClean="0"/>
              <a:t>Email</a:t>
            </a:r>
          </a:p>
          <a:p>
            <a:r>
              <a:rPr lang="en-US" sz="3600" dirty="0" err="1" smtClean="0"/>
              <a:t>Weebly</a:t>
            </a:r>
            <a:r>
              <a:rPr lang="en-US" sz="3600" smtClean="0"/>
              <a:t>: </a:t>
            </a:r>
            <a:endParaRPr lang="en-US" sz="3600" dirty="0" smtClean="0"/>
          </a:p>
          <a:p>
            <a:r>
              <a:rPr lang="en-US" sz="3600" dirty="0" smtClean="0"/>
              <a:t>redwinethird.weebly.com</a:t>
            </a:r>
            <a:endParaRPr lang="en-US"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221264" y="2335049"/>
            <a:ext cx="3949888" cy="2962416"/>
          </a:xfrm>
          <a:prstGeom prst="rect">
            <a:avLst/>
          </a:prstGeom>
        </p:spPr>
      </p:pic>
    </p:spTree>
    <p:extLst>
      <p:ext uri="{BB962C8B-B14F-4D97-AF65-F5344CB8AC3E}">
        <p14:creationId xmlns:p14="http://schemas.microsoft.com/office/powerpoint/2010/main" val="635935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772400" cy="1456267"/>
          </a:xfrm>
        </p:spPr>
        <p:txBody>
          <a:bodyPr>
            <a:normAutofit/>
          </a:bodyPr>
          <a:lstStyle/>
          <a:p>
            <a:r>
              <a:rPr lang="en-US" sz="3600" b="1" dirty="0" smtClean="0"/>
              <a:t>Attendance</a:t>
            </a:r>
            <a:br>
              <a:rPr lang="en-US" sz="3600" b="1" dirty="0" smtClean="0"/>
            </a:br>
            <a:r>
              <a:rPr lang="en-US" sz="3600" b="1" dirty="0" smtClean="0"/>
              <a:t>(School-wide)</a:t>
            </a:r>
            <a:endParaRPr lang="en-US" sz="3600" b="1" dirty="0"/>
          </a:p>
        </p:txBody>
      </p:sp>
      <p:sp>
        <p:nvSpPr>
          <p:cNvPr id="3" name="Content Placeholder 2"/>
          <p:cNvSpPr>
            <a:spLocks noGrp="1"/>
          </p:cNvSpPr>
          <p:nvPr>
            <p:ph idx="1"/>
          </p:nvPr>
        </p:nvSpPr>
        <p:spPr/>
        <p:txBody>
          <a:bodyPr>
            <a:noAutofit/>
          </a:bodyPr>
          <a:lstStyle/>
          <a:p>
            <a:r>
              <a:rPr lang="en-US" sz="2000" dirty="0" smtClean="0"/>
              <a:t>Third Grade is a BIG year! We COMPLETELY understand that children get sick and families enjoy their time together. PLEASE try to limit your child’s non medical time away from school as much as you can. The homework will always be on the </a:t>
            </a:r>
            <a:r>
              <a:rPr lang="en-US" sz="2000" dirty="0" err="1" smtClean="0"/>
              <a:t>Weebly</a:t>
            </a:r>
            <a:r>
              <a:rPr lang="en-US" sz="2000" dirty="0" smtClean="0"/>
              <a:t> for them to work on and classwork will be worked on in class when they return. Thank you SO much for understanding! </a:t>
            </a:r>
            <a:r>
              <a:rPr lang="en-US" sz="2000" dirty="0" smtClean="0">
                <a:sym typeface="Wingdings" pitchFamily="2" charset="2"/>
              </a:rPr>
              <a:t></a:t>
            </a:r>
          </a:p>
          <a:p>
            <a:r>
              <a:rPr lang="en-US" sz="2000" dirty="0" smtClean="0">
                <a:sym typeface="Wingdings" pitchFamily="2" charset="2"/>
              </a:rPr>
              <a:t>Please send a hand written note or email explaining your child’s absence to school the day your child returns! </a:t>
            </a:r>
          </a:p>
          <a:p>
            <a:r>
              <a:rPr lang="en-US" sz="2000" dirty="0" smtClean="0">
                <a:sym typeface="Wingdings" pitchFamily="2" charset="2"/>
              </a:rPr>
              <a:t>Transportation changes must be sent in with your student the morning the change is made.</a:t>
            </a:r>
          </a:p>
          <a:p>
            <a:r>
              <a:rPr lang="en-US" sz="2000" dirty="0" smtClean="0">
                <a:sym typeface="Wingdings" pitchFamily="2" charset="2"/>
              </a:rPr>
              <a:t>Information on absences and transportation are in the front of the agenda.</a:t>
            </a:r>
            <a:endParaRPr lang="en-US" sz="2000" dirty="0"/>
          </a:p>
        </p:txBody>
      </p:sp>
      <p:pic>
        <p:nvPicPr>
          <p:cNvPr id="4" name="Picture 3"/>
          <p:cNvPicPr>
            <a:picLocks noChangeAspect="1"/>
          </p:cNvPicPr>
          <p:nvPr/>
        </p:nvPicPr>
        <p:blipFill>
          <a:blip r:embed="rId2"/>
          <a:stretch>
            <a:fillRect/>
          </a:stretch>
        </p:blipFill>
        <p:spPr>
          <a:xfrm>
            <a:off x="4733925" y="304800"/>
            <a:ext cx="3495675" cy="13049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1456267"/>
          </a:xfrm>
        </p:spPr>
        <p:txBody>
          <a:bodyPr>
            <a:normAutofit/>
          </a:bodyPr>
          <a:lstStyle/>
          <a:p>
            <a:r>
              <a:rPr lang="en-US" sz="4000" b="1" dirty="0" smtClean="0"/>
              <a:t>Organization for Classes</a:t>
            </a:r>
            <a:endParaRPr lang="en-US" sz="4000" b="1" dirty="0"/>
          </a:p>
        </p:txBody>
      </p:sp>
      <p:sp>
        <p:nvSpPr>
          <p:cNvPr id="3" name="Content Placeholder 2"/>
          <p:cNvSpPr>
            <a:spLocks noGrp="1"/>
          </p:cNvSpPr>
          <p:nvPr>
            <p:ph idx="1"/>
          </p:nvPr>
        </p:nvSpPr>
        <p:spPr/>
        <p:txBody>
          <a:bodyPr>
            <a:noAutofit/>
          </a:bodyPr>
          <a:lstStyle/>
          <a:p>
            <a:pPr marL="457200" lvl="1" indent="0">
              <a:buNone/>
            </a:pPr>
            <a:r>
              <a:rPr lang="en-US" sz="2000" dirty="0" smtClean="0"/>
              <a:t>Folders: </a:t>
            </a:r>
            <a:r>
              <a:rPr lang="en-US" sz="2000" b="1" dirty="0" smtClean="0"/>
              <a:t>EVERYTHING</a:t>
            </a:r>
            <a:r>
              <a:rPr lang="en-US" sz="2000" dirty="0" smtClean="0"/>
              <a:t>  will stay in these folders- one per subject area- if you take anything out of the folders, please make sure it’s returned in there before the next school day. </a:t>
            </a:r>
            <a:r>
              <a:rPr lang="en-US" sz="2000" dirty="0" smtClean="0">
                <a:sym typeface="Wingdings" panose="05000000000000000000" pitchFamily="2" charset="2"/>
              </a:rPr>
              <a:t> </a:t>
            </a:r>
            <a:endParaRPr lang="en-US" sz="2000" dirty="0" smtClean="0"/>
          </a:p>
          <a:p>
            <a:pPr lvl="2"/>
            <a:r>
              <a:rPr lang="en-US" sz="1800" b="1" dirty="0" smtClean="0"/>
              <a:t>LA/WRITING- Yellow</a:t>
            </a:r>
          </a:p>
          <a:p>
            <a:pPr lvl="2"/>
            <a:r>
              <a:rPr lang="en-US" sz="1800" b="1" dirty="0" smtClean="0"/>
              <a:t>MATH- Blue</a:t>
            </a:r>
          </a:p>
          <a:p>
            <a:pPr lvl="2"/>
            <a:r>
              <a:rPr lang="en-US" sz="1800" b="1" dirty="0" smtClean="0"/>
              <a:t>SCIENCE- Green</a:t>
            </a:r>
          </a:p>
          <a:p>
            <a:pPr lvl="2"/>
            <a:r>
              <a:rPr lang="en-US" sz="1800" b="1" dirty="0" smtClean="0"/>
              <a:t>SOCIAL STUDIES- Purple</a:t>
            </a:r>
          </a:p>
          <a:p>
            <a:pPr lvl="2"/>
            <a:r>
              <a:rPr lang="en-US" sz="1800" b="1" dirty="0" smtClean="0"/>
              <a:t>READING- Red</a:t>
            </a:r>
          </a:p>
          <a:p>
            <a:pPr lvl="1"/>
            <a:r>
              <a:rPr lang="en-US" sz="2000" dirty="0" smtClean="0"/>
              <a:t>Notebooks will stay in their cubby unless they come home for studying purposes.  </a:t>
            </a:r>
          </a:p>
          <a:p>
            <a:pPr lvl="1"/>
            <a:r>
              <a:rPr lang="en-US" sz="2000" dirty="0" smtClean="0"/>
              <a:t>Homework should always be written in agenda each Monday and changes will be made as needed. </a:t>
            </a:r>
          </a:p>
        </p:txBody>
      </p:sp>
      <p:pic>
        <p:nvPicPr>
          <p:cNvPr id="5" name="Picture 4"/>
          <p:cNvPicPr>
            <a:picLocks noChangeAspect="1"/>
          </p:cNvPicPr>
          <p:nvPr/>
        </p:nvPicPr>
        <p:blipFill>
          <a:blip r:embed="rId3"/>
          <a:stretch>
            <a:fillRect/>
          </a:stretch>
        </p:blipFill>
        <p:spPr>
          <a:xfrm>
            <a:off x="5257800" y="2819400"/>
            <a:ext cx="3265714" cy="18288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Homework</a:t>
            </a:r>
            <a:endParaRPr lang="en-US" sz="4000" b="1" dirty="0"/>
          </a:p>
        </p:txBody>
      </p:sp>
      <p:sp>
        <p:nvSpPr>
          <p:cNvPr id="3" name="Content Placeholder 2"/>
          <p:cNvSpPr>
            <a:spLocks noGrp="1"/>
          </p:cNvSpPr>
          <p:nvPr>
            <p:ph idx="1"/>
          </p:nvPr>
        </p:nvSpPr>
        <p:spPr/>
        <p:txBody>
          <a:bodyPr>
            <a:normAutofit/>
          </a:bodyPr>
          <a:lstStyle/>
          <a:p>
            <a:r>
              <a:rPr lang="en-US" sz="2400" dirty="0" smtClean="0"/>
              <a:t>It is the student’s responsibility to plan ahead in order to turn in homework on time.</a:t>
            </a:r>
          </a:p>
          <a:p>
            <a:r>
              <a:rPr lang="en-US" sz="2400" dirty="0" smtClean="0"/>
              <a:t>Homework is written in the student’s agenda each Monday throughout the day.</a:t>
            </a:r>
          </a:p>
          <a:p>
            <a:r>
              <a:rPr lang="en-US" sz="2400" dirty="0" smtClean="0"/>
              <a:t>Homework is always due the following school day unless the “due date” is posted.</a:t>
            </a:r>
          </a:p>
          <a:p>
            <a:endParaRPr lang="en-US" dirty="0"/>
          </a:p>
        </p:txBody>
      </p:sp>
      <p:pic>
        <p:nvPicPr>
          <p:cNvPr id="4" name="Picture 3"/>
          <p:cNvPicPr>
            <a:picLocks noChangeAspect="1"/>
          </p:cNvPicPr>
          <p:nvPr/>
        </p:nvPicPr>
        <p:blipFill>
          <a:blip r:embed="rId2"/>
          <a:stretch>
            <a:fillRect/>
          </a:stretch>
        </p:blipFill>
        <p:spPr>
          <a:xfrm>
            <a:off x="5105400" y="389998"/>
            <a:ext cx="2130629" cy="167587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772400" cy="1456267"/>
          </a:xfrm>
        </p:spPr>
        <p:txBody>
          <a:bodyPr>
            <a:normAutofit/>
          </a:bodyPr>
          <a:lstStyle/>
          <a:p>
            <a:r>
              <a:rPr lang="en-US" sz="4000" b="1" dirty="0" smtClean="0"/>
              <a:t>Parent Volunteers</a:t>
            </a:r>
            <a:endParaRPr lang="en-US" sz="4000" b="1" dirty="0"/>
          </a:p>
        </p:txBody>
      </p:sp>
      <p:sp>
        <p:nvSpPr>
          <p:cNvPr id="3" name="Content Placeholder 2"/>
          <p:cNvSpPr>
            <a:spLocks noGrp="1"/>
          </p:cNvSpPr>
          <p:nvPr>
            <p:ph idx="1"/>
          </p:nvPr>
        </p:nvSpPr>
        <p:spPr/>
        <p:txBody>
          <a:bodyPr>
            <a:noAutofit/>
          </a:bodyPr>
          <a:lstStyle/>
          <a:p>
            <a:r>
              <a:rPr lang="en-US" sz="2400" dirty="0" smtClean="0"/>
              <a:t>We LOVE our parent volunteers! </a:t>
            </a:r>
          </a:p>
          <a:p>
            <a:r>
              <a:rPr lang="en-US" sz="2400" dirty="0" smtClean="0"/>
              <a:t>Our homeroom’s Room Moms will be coordinating the volunteers. Please visit our class website to sign up: </a:t>
            </a:r>
          </a:p>
          <a:p>
            <a:r>
              <a:rPr lang="en-US" sz="2400" dirty="0">
                <a:hlinkClick r:id="rId2"/>
              </a:rPr>
              <a:t>https://mrsredwines3rdgradeclass20182019.shutterfly.com</a:t>
            </a:r>
            <a:r>
              <a:rPr lang="en-US" sz="2400" dirty="0" smtClean="0">
                <a:hlinkClick r:id="rId2"/>
              </a:rPr>
              <a:t>/</a:t>
            </a:r>
            <a:r>
              <a:rPr lang="en-US" sz="2400" dirty="0" smtClean="0"/>
              <a:t> </a:t>
            </a:r>
          </a:p>
          <a:p>
            <a:r>
              <a:rPr lang="en-US" sz="2400" dirty="0" smtClean="0"/>
              <a:t>Our Room Moms are: </a:t>
            </a:r>
          </a:p>
          <a:p>
            <a:pPr marL="0" indent="0">
              <a:buNone/>
            </a:pPr>
            <a:r>
              <a:rPr lang="en-US" sz="2400" dirty="0"/>
              <a:t>	</a:t>
            </a:r>
            <a:r>
              <a:rPr lang="en-US" sz="2400" dirty="0" smtClean="0"/>
              <a:t>Barbara Smallwood: </a:t>
            </a:r>
            <a:r>
              <a:rPr lang="en-US" sz="2400" dirty="0" smtClean="0">
                <a:hlinkClick r:id="rId3"/>
              </a:rPr>
              <a:t>barbiegirlrdh@yahoo.com</a:t>
            </a:r>
            <a:r>
              <a:rPr lang="en-US" sz="2400" dirty="0" smtClean="0"/>
              <a:t> </a:t>
            </a:r>
          </a:p>
          <a:p>
            <a:pPr marL="0" indent="0">
              <a:buNone/>
            </a:pPr>
            <a:r>
              <a:rPr lang="en-US" sz="2400" dirty="0"/>
              <a:t>	</a:t>
            </a:r>
            <a:r>
              <a:rPr lang="en-US" sz="2400" dirty="0" smtClean="0"/>
              <a:t>Carol Totten: </a:t>
            </a:r>
            <a:r>
              <a:rPr lang="en-US" sz="2400" dirty="0" smtClean="0">
                <a:hlinkClick r:id="rId4"/>
              </a:rPr>
              <a:t>caztotten@me.com</a:t>
            </a:r>
            <a:r>
              <a:rPr lang="en-US" sz="2400" dirty="0" smtClean="0"/>
              <a:t> </a:t>
            </a:r>
          </a:p>
          <a:p>
            <a:pPr marL="0" indent="0">
              <a:buNone/>
            </a:pPr>
            <a:r>
              <a:rPr lang="en-US" sz="2400" dirty="0" smtClean="0"/>
              <a:t>Please make sure that if you are planning to come in and volunteer then you have completed the Online Volunteer Procedures. </a:t>
            </a:r>
            <a:endParaRPr lang="en-US" sz="2400" dirty="0">
              <a:solidFill>
                <a:srgbClr val="FF0000"/>
              </a:solidFill>
            </a:endParaRPr>
          </a:p>
        </p:txBody>
      </p:sp>
      <p:pic>
        <p:nvPicPr>
          <p:cNvPr id="4" name="Picture 3"/>
          <p:cNvPicPr>
            <a:picLocks noChangeAspect="1"/>
          </p:cNvPicPr>
          <p:nvPr/>
        </p:nvPicPr>
        <p:blipFill>
          <a:blip r:embed="rId5"/>
          <a:stretch>
            <a:fillRect/>
          </a:stretch>
        </p:blipFill>
        <p:spPr>
          <a:xfrm>
            <a:off x="5486400" y="228600"/>
            <a:ext cx="3324225" cy="13716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TM03457452[[fn=Celestial]]</Template>
  <TotalTime>53763</TotalTime>
  <Words>1188</Words>
  <Application>Microsoft Office PowerPoint</Application>
  <PresentationFormat>On-screen Show (4:3)</PresentationFormat>
  <Paragraphs>172</Paragraphs>
  <Slides>24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Batang</vt:lpstr>
      <vt:lpstr>Arial</vt:lpstr>
      <vt:lpstr>Arial Rounded MT Bold</vt:lpstr>
      <vt:lpstr>Calibri</vt:lpstr>
      <vt:lpstr>Calibri Light</vt:lpstr>
      <vt:lpstr>Verdana</vt:lpstr>
      <vt:lpstr>Wingdings</vt:lpstr>
      <vt:lpstr>Celestial</vt:lpstr>
      <vt:lpstr>WELCOME TO  3rd GRADE  AT HFES!  2018-2019</vt:lpstr>
      <vt:lpstr>A little bit about me!</vt:lpstr>
      <vt:lpstr>Daily Schedule</vt:lpstr>
      <vt:lpstr>Communicating with me</vt:lpstr>
      <vt:lpstr>How I will communicate with you</vt:lpstr>
      <vt:lpstr>Attendance (School-wide)</vt:lpstr>
      <vt:lpstr>Organization for Classes</vt:lpstr>
      <vt:lpstr>Homework</vt:lpstr>
      <vt:lpstr>Parent Volunteers</vt:lpstr>
      <vt:lpstr>Grading Policy</vt:lpstr>
      <vt:lpstr>Grading Policy Continued</vt:lpstr>
      <vt:lpstr>Standardized Testing</vt:lpstr>
      <vt:lpstr>Positive Behavior- High 5! </vt:lpstr>
      <vt:lpstr>International Baccalaureate (IB) </vt:lpstr>
      <vt:lpstr>I.B. Continued</vt:lpstr>
      <vt:lpstr>Digital Citizenship</vt:lpstr>
      <vt:lpstr>Math</vt:lpstr>
      <vt:lpstr>Science</vt:lpstr>
      <vt:lpstr>Literacy: Reading and Writing</vt:lpstr>
      <vt:lpstr>Social Studies</vt:lpstr>
      <vt:lpstr>Parent Conferences</vt:lpstr>
      <vt:lpstr>Online Resources</vt:lpstr>
      <vt:lpstr>How to use quicktip</vt:lpstr>
      <vt:lpstr>Questions and Important Websites</vt:lpstr>
    </vt:vector>
  </TitlesOfParts>
  <Company>FCSS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Third Grade at HFES 2011-2012!</dc:title>
  <dc:creator>rhodesjm</dc:creator>
  <cp:lastModifiedBy>Redwine, Kristine J</cp:lastModifiedBy>
  <cp:revision>163</cp:revision>
  <cp:lastPrinted>2018-08-30T14:20:22Z</cp:lastPrinted>
  <dcterms:created xsi:type="dcterms:W3CDTF">2011-08-31T10:44:57Z</dcterms:created>
  <dcterms:modified xsi:type="dcterms:W3CDTF">2018-09-14T19:11:29Z</dcterms:modified>
</cp:coreProperties>
</file>